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3"/>
  </p:notesMasterIdLst>
  <p:sldIdLst>
    <p:sldId id="257" r:id="rId5"/>
    <p:sldId id="258" r:id="rId6"/>
    <p:sldId id="259" r:id="rId7"/>
    <p:sldId id="260" r:id="rId8"/>
    <p:sldId id="264" r:id="rId9"/>
    <p:sldId id="262" r:id="rId10"/>
    <p:sldId id="269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dien Zijlstra" userId="S::g.zijlstra@esloo.nl::549cefa1-1c18-4b44-93a6-d399b9129167" providerId="AD" clId="Web-{7C588DCD-0AFB-7118-EE24-DA2BB939B048}"/>
    <pc:docChg chg="modSld">
      <pc:chgData name="Gerdien Zijlstra" userId="S::g.zijlstra@esloo.nl::549cefa1-1c18-4b44-93a6-d399b9129167" providerId="AD" clId="Web-{7C588DCD-0AFB-7118-EE24-DA2BB939B048}" dt="2024-08-23T08:28:46.539" v="38" actId="20577"/>
      <pc:docMkLst>
        <pc:docMk/>
      </pc:docMkLst>
      <pc:sldChg chg="modSp">
        <pc:chgData name="Gerdien Zijlstra" userId="S::g.zijlstra@esloo.nl::549cefa1-1c18-4b44-93a6-d399b9129167" providerId="AD" clId="Web-{7C588DCD-0AFB-7118-EE24-DA2BB939B048}" dt="2024-08-23T08:28:46.539" v="38" actId="20577"/>
        <pc:sldMkLst>
          <pc:docMk/>
          <pc:sldMk cId="1899662217" sldId="265"/>
        </pc:sldMkLst>
        <pc:spChg chg="mod">
          <ac:chgData name="Gerdien Zijlstra" userId="S::g.zijlstra@esloo.nl::549cefa1-1c18-4b44-93a6-d399b9129167" providerId="AD" clId="Web-{7C588DCD-0AFB-7118-EE24-DA2BB939B048}" dt="2024-08-23T08:28:46.539" v="38" actId="20577"/>
          <ac:spMkLst>
            <pc:docMk/>
            <pc:sldMk cId="1899662217" sldId="265"/>
            <ac:spMk id="7" creationId="{00000000-0000-0000-0000-000000000000}"/>
          </ac:spMkLst>
        </pc:spChg>
      </pc:sldChg>
    </pc:docChg>
  </pc:docChgLst>
  <pc:docChgLst>
    <pc:chgData name="Gerdien Zijlstra" userId="S::g.zijlstra@esloo.nl::549cefa1-1c18-4b44-93a6-d399b9129167" providerId="AD" clId="Web-{AF2DB391-26AA-F204-6DD6-FF20A6ADB410}"/>
    <pc:docChg chg="modSld">
      <pc:chgData name="Gerdien Zijlstra" userId="S::g.zijlstra@esloo.nl::549cefa1-1c18-4b44-93a6-d399b9129167" providerId="AD" clId="Web-{AF2DB391-26AA-F204-6DD6-FF20A6ADB410}" dt="2024-08-23T08:31:30.712" v="44" actId="20577"/>
      <pc:docMkLst>
        <pc:docMk/>
      </pc:docMkLst>
      <pc:sldChg chg="modSp">
        <pc:chgData name="Gerdien Zijlstra" userId="S::g.zijlstra@esloo.nl::549cefa1-1c18-4b44-93a6-d399b9129167" providerId="AD" clId="Web-{AF2DB391-26AA-F204-6DD6-FF20A6ADB410}" dt="2024-08-23T08:31:30.712" v="44" actId="20577"/>
        <pc:sldMkLst>
          <pc:docMk/>
          <pc:sldMk cId="1899662217" sldId="265"/>
        </pc:sldMkLst>
        <pc:spChg chg="mod">
          <ac:chgData name="Gerdien Zijlstra" userId="S::g.zijlstra@esloo.nl::549cefa1-1c18-4b44-93a6-d399b9129167" providerId="AD" clId="Web-{AF2DB391-26AA-F204-6DD6-FF20A6ADB410}" dt="2024-08-23T08:31:30.712" v="44" actId="20577"/>
          <ac:spMkLst>
            <pc:docMk/>
            <pc:sldMk cId="1899662217" sldId="265"/>
            <ac:spMk id="7" creationId="{00000000-0000-0000-0000-000000000000}"/>
          </ac:spMkLst>
        </pc:spChg>
      </pc:sldChg>
    </pc:docChg>
  </pc:docChgLst>
  <pc:docChgLst>
    <pc:chgData name="Gerdien Zijlstra" userId="S::g.zijlstra@esloo.nl::549cefa1-1c18-4b44-93a6-d399b9129167" providerId="AD" clId="Web-{DECF13AD-2C80-515D-DE72-1640872B746A}"/>
    <pc:docChg chg="modSld">
      <pc:chgData name="Gerdien Zijlstra" userId="S::g.zijlstra@esloo.nl::549cefa1-1c18-4b44-93a6-d399b9129167" providerId="AD" clId="Web-{DECF13AD-2C80-515D-DE72-1640872B746A}" dt="2024-08-23T08:24:29.743" v="23" actId="20577"/>
      <pc:docMkLst>
        <pc:docMk/>
      </pc:docMkLst>
      <pc:sldChg chg="modSp">
        <pc:chgData name="Gerdien Zijlstra" userId="S::g.zijlstra@esloo.nl::549cefa1-1c18-4b44-93a6-d399b9129167" providerId="AD" clId="Web-{DECF13AD-2C80-515D-DE72-1640872B746A}" dt="2024-08-23T08:18:51.716" v="2" actId="20577"/>
        <pc:sldMkLst>
          <pc:docMk/>
          <pc:sldMk cId="2309471770" sldId="259"/>
        </pc:sldMkLst>
        <pc:spChg chg="mod">
          <ac:chgData name="Gerdien Zijlstra" userId="S::g.zijlstra@esloo.nl::549cefa1-1c18-4b44-93a6-d399b9129167" providerId="AD" clId="Web-{DECF13AD-2C80-515D-DE72-1640872B746A}" dt="2024-08-23T08:18:51.716" v="2" actId="20577"/>
          <ac:spMkLst>
            <pc:docMk/>
            <pc:sldMk cId="2309471770" sldId="259"/>
            <ac:spMk id="6147" creationId="{00000000-0000-0000-0000-000000000000}"/>
          </ac:spMkLst>
        </pc:spChg>
      </pc:sldChg>
      <pc:sldChg chg="modSp">
        <pc:chgData name="Gerdien Zijlstra" userId="S::g.zijlstra@esloo.nl::549cefa1-1c18-4b44-93a6-d399b9129167" providerId="AD" clId="Web-{DECF13AD-2C80-515D-DE72-1640872B746A}" dt="2024-08-23T08:19:12.138" v="4" actId="20577"/>
        <pc:sldMkLst>
          <pc:docMk/>
          <pc:sldMk cId="1934619988" sldId="260"/>
        </pc:sldMkLst>
        <pc:spChg chg="mod">
          <ac:chgData name="Gerdien Zijlstra" userId="S::g.zijlstra@esloo.nl::549cefa1-1c18-4b44-93a6-d399b9129167" providerId="AD" clId="Web-{DECF13AD-2C80-515D-DE72-1640872B746A}" dt="2024-08-23T08:19:12.138" v="4" actId="20577"/>
          <ac:spMkLst>
            <pc:docMk/>
            <pc:sldMk cId="1934619988" sldId="260"/>
            <ac:spMk id="117763" creationId="{00000000-0000-0000-0000-000000000000}"/>
          </ac:spMkLst>
        </pc:spChg>
      </pc:sldChg>
      <pc:sldChg chg="modSp">
        <pc:chgData name="Gerdien Zijlstra" userId="S::g.zijlstra@esloo.nl::549cefa1-1c18-4b44-93a6-d399b9129167" providerId="AD" clId="Web-{DECF13AD-2C80-515D-DE72-1640872B746A}" dt="2024-08-23T08:20:28.282" v="11" actId="20577"/>
        <pc:sldMkLst>
          <pc:docMk/>
          <pc:sldMk cId="3352325114" sldId="262"/>
        </pc:sldMkLst>
        <pc:spChg chg="mod">
          <ac:chgData name="Gerdien Zijlstra" userId="S::g.zijlstra@esloo.nl::549cefa1-1c18-4b44-93a6-d399b9129167" providerId="AD" clId="Web-{DECF13AD-2C80-515D-DE72-1640872B746A}" dt="2024-08-23T08:20:28.282" v="11" actId="20577"/>
          <ac:spMkLst>
            <pc:docMk/>
            <pc:sldMk cId="3352325114" sldId="262"/>
            <ac:spMk id="10243" creationId="{00000000-0000-0000-0000-000000000000}"/>
          </ac:spMkLst>
        </pc:spChg>
      </pc:sldChg>
      <pc:sldChg chg="modSp">
        <pc:chgData name="Gerdien Zijlstra" userId="S::g.zijlstra@esloo.nl::549cefa1-1c18-4b44-93a6-d399b9129167" providerId="AD" clId="Web-{DECF13AD-2C80-515D-DE72-1640872B746A}" dt="2024-08-23T08:20:01.781" v="6" actId="20577"/>
        <pc:sldMkLst>
          <pc:docMk/>
          <pc:sldMk cId="445503160" sldId="264"/>
        </pc:sldMkLst>
        <pc:spChg chg="mod">
          <ac:chgData name="Gerdien Zijlstra" userId="S::g.zijlstra@esloo.nl::549cefa1-1c18-4b44-93a6-d399b9129167" providerId="AD" clId="Web-{DECF13AD-2C80-515D-DE72-1640872B746A}" dt="2024-08-23T08:20:01.781" v="6" actId="20577"/>
          <ac:spMkLst>
            <pc:docMk/>
            <pc:sldMk cId="445503160" sldId="264"/>
            <ac:spMk id="4" creationId="{00000000-0000-0000-0000-000000000000}"/>
          </ac:spMkLst>
        </pc:spChg>
      </pc:sldChg>
      <pc:sldChg chg="modSp">
        <pc:chgData name="Gerdien Zijlstra" userId="S::g.zijlstra@esloo.nl::549cefa1-1c18-4b44-93a6-d399b9129167" providerId="AD" clId="Web-{DECF13AD-2C80-515D-DE72-1640872B746A}" dt="2024-08-23T08:24:29.743" v="23" actId="20577"/>
        <pc:sldMkLst>
          <pc:docMk/>
          <pc:sldMk cId="2288149814" sldId="269"/>
        </pc:sldMkLst>
        <pc:spChg chg="mod">
          <ac:chgData name="Gerdien Zijlstra" userId="S::g.zijlstra@esloo.nl::549cefa1-1c18-4b44-93a6-d399b9129167" providerId="AD" clId="Web-{DECF13AD-2C80-515D-DE72-1640872B746A}" dt="2024-08-23T08:24:29.743" v="23" actId="20577"/>
          <ac:spMkLst>
            <pc:docMk/>
            <pc:sldMk cId="2288149814" sldId="269"/>
            <ac:spMk id="1024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3DDD8-2740-4901-97EB-A9ED56132452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36F71-79BA-4BC5-AD23-46EE9B910DF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09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1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Associate</a:t>
            </a:r>
            <a:r>
              <a:rPr lang="nl-NL" sz="12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b="1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degree</a:t>
            </a:r>
            <a:r>
              <a:rPr lang="nl-NL" sz="12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opleiding hbo</a:t>
            </a:r>
          </a:p>
          <a:p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 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associate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degree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-opleiding is een 2-jarige hbo-opleiding die veelal in samenwerking met mbo en werkveld wordt ontwikkeld. Het eindniveau van de 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associate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degree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ligt tussen mbo-4 en hbo-bachelor. Deze hbo opleiding is onder andere bedoeld voor mbo-4 studenten en voor werkenden. Ook met een havo- of vwo-diploma ben je toelaatbaar voor de 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associate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degree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kunt na het behalen van het Ad-diploma direct of op een later moment instromen in een hbo-bacheloropleiding. Afhankelijk van hoe verwant de bachelor is aan de 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associate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degree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kun je na twee of meer jaar studeren het diploma van de hbo-bachelor behalen.  </a:t>
            </a:r>
          </a:p>
          <a:p>
            <a:r>
              <a:rPr lang="nl-NL" sz="12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Bacheloropleiding hbo of universiteit</a:t>
            </a:r>
          </a:p>
          <a:p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 voltijds bacheloropleiding duurt 4 jaar aan een hogeschool of 3 jaar aan een universiteit. Voor een bacheloropleiding aan de hogeschool heeft u minimaal een mbo- of havodiploma nodig. Voor een bacheloropleiding aan de universiteit heeft u een diploma vwo nodig of een hbo-propedeuse (60 studiepunten).</a:t>
            </a:r>
          </a:p>
          <a:p>
            <a:r>
              <a:rPr lang="nl-NL" sz="12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Masteropleiding universiteit of hbo</a:t>
            </a:r>
          </a:p>
          <a:p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Een masteropleiding duurt 1 tot 2 jaar. Wilt u een masteropleiding volgen, dan heeft u vaak een </a:t>
            </a:r>
            <a:r>
              <a:rPr lang="nl-NL" sz="1200" b="0" i="0" kern="120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bachelordiploma</a:t>
            </a:r>
            <a:r>
              <a:rPr lang="nl-NL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nodig. De hogeschool of universiteit bepaalt de toelatingseisen voor een master.</a:t>
            </a:r>
          </a:p>
          <a:p>
            <a:br>
              <a:rPr lang="nl-NL"/>
            </a:b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036F71-79BA-4BC5-AD23-46EE9B910DFB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960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36F71-79BA-4BC5-AD23-46EE9B910DFB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416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60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22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761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7929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40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827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89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58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12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910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22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717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54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12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54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31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0AE8-51E7-41EE-9F1A-FB34853EB3F5}" type="datetimeFigureOut">
              <a:rPr lang="nl-NL" smtClean="0"/>
              <a:pPr/>
              <a:t>27-8-2024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655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9.png"/><Relationship Id="rId3" Type="http://schemas.openxmlformats.org/officeDocument/2006/relationships/hyperlink" Target="http://images.google.nl/imgres?imgurl=http://www.vanderbreggen.nl/upload/projecten/Leren/Mondriaandenhaag/_groot/hoofdfoto.jpg&amp;imgrefurl=http://www.vanderbreggen.nl/Projecten--Leren--Mondriaan-College,-Den-Haag.aspx&amp;h=379&amp;w=379&amp;sz=42&amp;hl=nl&amp;start=7&amp;tbnid=YnrNvNZblMfuWM:&amp;tbnh=123&amp;tbnw=123&amp;prev=/images?q=Mondriaan+college&amp;ndsp=20&amp;svnum=10&amp;hl=nl&amp;lr=&amp;sa=N" TargetMode="External"/><Relationship Id="rId7" Type="http://schemas.openxmlformats.org/officeDocument/2006/relationships/hyperlink" Target="http://images.google.nl/imgres?imgurl=http://www.wolters-noordhoff.nl/wcm/resources/image/4683c4e05ef6d11e/ROC_Zadkine.gif&amp;imgrefurl=http://www.wolters-noordhoff.nl/wps/portal/!ut/p/.cmd/cs/.ce/7_0_A/.s/7_0_IB/_s.7_0_A/7_0_IB&amp;h=150&amp;w=170&amp;sz=4&amp;hl=nl&amp;start=8&amp;tbnid=m9Zlskw5Pj6PYM:&amp;tbnh=87&amp;tbnw=99&amp;prev=/images?q=zadkine&amp;svnum=10&amp;hl=nl&amp;lr=&amp;sa=G" TargetMode="External"/><Relationship Id="rId12" Type="http://schemas.openxmlformats.org/officeDocument/2006/relationships/image" Target="../media/image8.jpeg"/><Relationship Id="rId17" Type="http://schemas.openxmlformats.org/officeDocument/2006/relationships/image" Target="../media/image12.png"/><Relationship Id="rId2" Type="http://schemas.openxmlformats.org/officeDocument/2006/relationships/image" Target="../media/image2.jpe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11" Type="http://schemas.openxmlformats.org/officeDocument/2006/relationships/image" Target="../media/image7.png"/><Relationship Id="rId5" Type="http://schemas.openxmlformats.org/officeDocument/2006/relationships/hyperlink" Target="http://images.google.nl/imgres?imgurl=http://www.hetplatformberoepsonderwijs.nl/downloads/ID%20College.JPG&amp;imgrefurl=http://projectenbank.kennisnet.nl/index.php?page_id=project&amp;project_id=18&amp;h=75&amp;w=255&amp;sz=7&amp;hl=nl&amp;start=7&amp;tbnid=EtzhnOI1dtFkpM:&amp;tbnh=33&amp;tbnw=111&amp;prev=/images?q=id+college+zoetermeer&amp;svnum=10&amp;hl=nl&amp;lr=" TargetMode="External"/><Relationship Id="rId15" Type="http://schemas.openxmlformats.org/officeDocument/2006/relationships/image" Target="../media/image10.jpeg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images.google.nl/imgres?imgurl=http://www.zadkine-voertuigentechniek.nl/images/localex.jpg&amp;imgrefurl=http://www.zadkine-voertuigentechniek.nl/&amp;h=480&amp;w=640&amp;sz=57&amp;hl=nl&amp;start=33&amp;tbnid=z1VH0ZA3GEsD-M:&amp;tbnh=103&amp;tbnw=137&amp;prev=/images?q=zadkine&amp;start=20&amp;ndsp=20&amp;svnum=10&amp;hl=nl&amp;lr=&amp;sa=N" TargetMode="External"/><Relationship Id="rId14" Type="http://schemas.openxmlformats.org/officeDocument/2006/relationships/hyperlink" Target="http://images.google.nl/imgres?imgurl=http://www.ph8.nl/upload/catalog/104/40049/4/tu_delft.jpg&amp;imgrefurl=http://www.winkelmanenvanhessen.nl/index.php?pageID=946&amp;adviesgroepID=27358&amp;h=255&amp;w=255&amp;sz=19&amp;hl=nl&amp;start=1&amp;tbnid=RD2FOfCSXlBsxM:&amp;tbnh=111&amp;tbnw=111&amp;prev=/images?q=tu+delft&amp;svnum=10&amp;hl=nl&amp;lr=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iekeuze123.nl/begrippenlijst/fixusopleiding" TargetMode="External"/><Relationship Id="rId2" Type="http://schemas.openxmlformats.org/officeDocument/2006/relationships/hyperlink" Target="https://www.studiekeuze123.nl/selectie/welke-opleidingen-hebben-een-numerus-fixu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udeermeteenplan.nl/" TargetMode="External"/><Relationship Id="rId3" Type="http://schemas.openxmlformats.org/officeDocument/2006/relationships/hyperlink" Target="http://info.studielink.nl/nl/studenten/Pages/Default.aspx" TargetMode="External"/><Relationship Id="rId7" Type="http://schemas.openxmlformats.org/officeDocument/2006/relationships/hyperlink" Target="https://www.studiekeuze123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rijksoverheid.nl/onderwerpen/hoger-onderwijs/vraag-en-antwoord/hoe-werkt-de-toelating-bij-een-opleiding-met-een-numerus-fixus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www.duo.nl/particulier/studiefinanciering/" TargetMode="External"/><Relationship Id="rId10" Type="http://schemas.openxmlformats.org/officeDocument/2006/relationships/hyperlink" Target="https://www.nibud.nl/onderwerpen/kinderen-en-jongeren/studeren/" TargetMode="External"/><Relationship Id="rId4" Type="http://schemas.openxmlformats.org/officeDocument/2006/relationships/hyperlink" Target="https://duo.nl/particulier/" TargetMode="External"/><Relationship Id="rId9" Type="http://schemas.openxmlformats.org/officeDocument/2006/relationships/hyperlink" Target="https://www.tussenjaarkenniscentrum.nl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421408"/>
            <a:ext cx="8842375" cy="3671888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6000" b="1">
                <a:latin typeface="Arial" charset="0"/>
                <a:cs typeface="Arial" charset="0"/>
              </a:rPr>
              <a:t>Loopbaanoriëntatie </a:t>
            </a:r>
            <a:br>
              <a:rPr lang="nl-NL" altLang="nl-NL" sz="6000" b="1">
                <a:latin typeface="Arial" charset="0"/>
                <a:cs typeface="Arial" charset="0"/>
              </a:rPr>
            </a:br>
            <a:r>
              <a:rPr lang="nl-NL" altLang="nl-NL" sz="6000" b="1">
                <a:latin typeface="Arial" charset="0"/>
                <a:cs typeface="Arial" charset="0"/>
              </a:rPr>
              <a:t>in de </a:t>
            </a:r>
            <a:br>
              <a:rPr lang="nl-NL" altLang="nl-NL" sz="6000" b="1">
                <a:latin typeface="Arial" charset="0"/>
                <a:cs typeface="Arial" charset="0"/>
              </a:rPr>
            </a:br>
            <a:r>
              <a:rPr lang="nl-NL" altLang="nl-NL" sz="6000" b="1">
                <a:latin typeface="Arial" charset="0"/>
                <a:cs typeface="Arial" charset="0"/>
              </a:rPr>
              <a:t>examenklas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635375" y="239395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635375" y="239395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635375" y="239395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635375" y="239395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nl-NL" altLang="nl-NL"/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4137025" y="5509903"/>
            <a:ext cx="46283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>
                <a:latin typeface="Calibri" panose="020F0502020204030204" pitchFamily="34" charset="0"/>
              </a:rPr>
              <a:t>Stephanie Holterman decaan havo</a:t>
            </a:r>
          </a:p>
          <a:p>
            <a:pPr>
              <a:spcBef>
                <a:spcPct val="50000"/>
              </a:spcBef>
            </a:pPr>
            <a:r>
              <a:rPr lang="nl-NL" altLang="nl-NL" sz="2400">
                <a:latin typeface="Calibri" panose="020F0502020204030204" pitchFamily="34" charset="0"/>
              </a:rPr>
              <a:t>Gerdien Zijlstra decaan vwo</a:t>
            </a:r>
          </a:p>
        </p:txBody>
      </p:sp>
      <p:pic>
        <p:nvPicPr>
          <p:cNvPr id="3081" name="Picture 14" descr="M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404813"/>
            <a:ext cx="42814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521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9740" y="116632"/>
            <a:ext cx="8446839" cy="1143000"/>
          </a:xfrm>
        </p:spPr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nl-NL" altLang="nl-NL" sz="3600" b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cs typeface="Arial" charset="0"/>
              </a:rPr>
              <a:t>Loopbaanoriëntatie in de examenklas</a:t>
            </a:r>
            <a:br>
              <a:rPr lang="nl-NL" altLang="nl-NL" sz="3600" b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cs typeface="Arial" charset="0"/>
              </a:rPr>
            </a:br>
            <a:r>
              <a:rPr lang="nl-NL" altLang="nl-NL" sz="3200" b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cs typeface="Arial" charset="0"/>
              </a:rPr>
              <a:t>Slagen….. en dan?</a:t>
            </a:r>
            <a:endParaRPr lang="nl-NL" altLang="nl-NL" sz="3600" b="1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4100" name="Picture 6" descr="logo_Montaig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0" y="5706244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73872" y="232152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673872" y="232152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673872" y="232152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73872" y="232152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pic>
        <p:nvPicPr>
          <p:cNvPr id="9" name="Picture 16" descr="hoofdfot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908720"/>
            <a:ext cx="16033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794147" y="1843683"/>
            <a:ext cx="3673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3200" b="1">
                <a:latin typeface="Arial" charset="0"/>
                <a:cs typeface="Arial" charset="0"/>
              </a:rPr>
              <a:t>MBO ?</a:t>
            </a:r>
          </a:p>
        </p:txBody>
      </p:sp>
      <p:pic>
        <p:nvPicPr>
          <p:cNvPr id="11" name="Picture 21" descr="ID%2520Colle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725144"/>
            <a:ext cx="1608137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ROC_Zadkine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3212976"/>
            <a:ext cx="9429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5" descr="localex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87624" y="2492896"/>
            <a:ext cx="13049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7" descr="log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27784" y="2204864"/>
            <a:ext cx="26193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9" descr="integratieda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88024" y="5276850"/>
            <a:ext cx="23812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hthoek 2"/>
          <p:cNvSpPr>
            <a:spLocks noChangeArrowheads="1"/>
          </p:cNvSpPr>
          <p:nvPr/>
        </p:nvSpPr>
        <p:spPr bwMode="auto">
          <a:xfrm>
            <a:off x="4159647" y="3172420"/>
            <a:ext cx="1573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altLang="nl-NL" sz="3200" b="1">
                <a:latin typeface="Arial" charset="0"/>
                <a:cs typeface="Arial" charset="0"/>
              </a:rPr>
              <a:t> HBO? </a:t>
            </a:r>
          </a:p>
        </p:txBody>
      </p:sp>
      <p:pic>
        <p:nvPicPr>
          <p:cNvPr id="17" name="Picture 26" descr="logoINHOLLA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11960" y="1196752"/>
            <a:ext cx="23812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kstvak 5"/>
          <p:cNvSpPr txBox="1">
            <a:spLocks noChangeArrowheads="1"/>
          </p:cNvSpPr>
          <p:nvPr/>
        </p:nvSpPr>
        <p:spPr bwMode="auto">
          <a:xfrm>
            <a:off x="539552" y="3645024"/>
            <a:ext cx="2879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altLang="nl-NL" sz="3600">
                <a:latin typeface="Arial" charset="0"/>
                <a:cs typeface="Arial" charset="0"/>
              </a:rPr>
              <a:t>Universiteit?</a:t>
            </a:r>
          </a:p>
        </p:txBody>
      </p:sp>
      <p:pic>
        <p:nvPicPr>
          <p:cNvPr id="19" name="Picture 13" descr="tu_delft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24128" y="2852936"/>
            <a:ext cx="1655762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059832" y="4293096"/>
            <a:ext cx="23622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kstvak 5"/>
          <p:cNvSpPr txBox="1">
            <a:spLocks noChangeArrowheads="1"/>
          </p:cNvSpPr>
          <p:nvPr/>
        </p:nvSpPr>
        <p:spPr bwMode="auto">
          <a:xfrm>
            <a:off x="467544" y="5805264"/>
            <a:ext cx="2879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altLang="nl-NL" sz="3600">
                <a:latin typeface="Arial" charset="0"/>
                <a:cs typeface="Arial" charset="0"/>
              </a:rPr>
              <a:t>Tussenjaar?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55576" y="4725144"/>
            <a:ext cx="2171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572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28600"/>
            <a:ext cx="851884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  <a:t>Loopbaanoriëntatie in de examenklas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0" y="1844824"/>
            <a:ext cx="81724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marL="1233170" lvl="2" indent="-342900">
              <a:buFont typeface="Arial" panose="020B0604020202020204" pitchFamily="34" charset="0"/>
              <a:buChar char="•"/>
            </a:pPr>
            <a:r>
              <a:rPr lang="nl-NL" altLang="nl-NL" sz="2800">
                <a:latin typeface="Arial"/>
                <a:cs typeface="Arial"/>
              </a:rPr>
              <a:t>Aantal LOB-activiteiten</a:t>
            </a:r>
            <a:endParaRPr lang="nl-NL">
              <a:latin typeface="Arial"/>
              <a:cs typeface="Arial"/>
            </a:endParaRPr>
          </a:p>
          <a:p>
            <a:pPr marL="1690370" lvl="3" indent="-342900">
              <a:buFont typeface="Wingdings" panose="05000000000000000000" pitchFamily="2" charset="2"/>
              <a:buChar char="ü"/>
            </a:pPr>
            <a:r>
              <a:rPr lang="nl-NL" altLang="nl-NL" sz="2800">
                <a:latin typeface="Arial"/>
                <a:cs typeface="Arial"/>
              </a:rPr>
              <a:t>open dagen</a:t>
            </a:r>
          </a:p>
          <a:p>
            <a:pPr marL="1690370" lvl="3" indent="-342900">
              <a:buFont typeface="Wingdings" panose="05000000000000000000" pitchFamily="2" charset="2"/>
              <a:buChar char="ü"/>
            </a:pPr>
            <a:r>
              <a:rPr lang="nl-NL" altLang="nl-NL" sz="2800" err="1">
                <a:latin typeface="Arial" charset="0"/>
                <a:cs typeface="Arial" charset="0"/>
              </a:rPr>
              <a:t>proefstuderen</a:t>
            </a:r>
            <a:endParaRPr lang="nl-NL" altLang="nl-NL" sz="2800">
              <a:latin typeface="Arial" charset="0"/>
              <a:cs typeface="Arial" charset="0"/>
            </a:endParaRPr>
          </a:p>
          <a:p>
            <a:pPr marL="1690370" lvl="3" indent="-342900">
              <a:buFont typeface="Wingdings" panose="05000000000000000000" pitchFamily="2" charset="2"/>
              <a:buChar char="ü"/>
            </a:pPr>
            <a:r>
              <a:rPr lang="nl-NL" altLang="nl-NL" sz="2800">
                <a:latin typeface="Arial"/>
                <a:cs typeface="Arial"/>
              </a:rPr>
              <a:t>beroepenmarkt op 19 november</a:t>
            </a:r>
            <a:endParaRPr lang="nl-NL" altLang="nl-NL" sz="2400" strike="sngStrike">
              <a:latin typeface="Arial"/>
              <a:cs typeface="Arial"/>
            </a:endParaRPr>
          </a:p>
          <a:p>
            <a:pPr marL="1690370" lvl="3" indent="-342900">
              <a:buFont typeface="Wingdings" panose="05000000000000000000" pitchFamily="2" charset="2"/>
              <a:buChar char="ü"/>
            </a:pPr>
            <a:r>
              <a:rPr lang="nl-NL" altLang="nl-NL" sz="2800">
                <a:latin typeface="Arial"/>
                <a:cs typeface="Arial"/>
              </a:rPr>
              <a:t>gesprekken coach en decaan</a:t>
            </a:r>
          </a:p>
          <a:p>
            <a:pPr marL="1690370" lvl="3" indent="-342900">
              <a:buFont typeface="Wingdings" panose="05000000000000000000" pitchFamily="2" charset="2"/>
              <a:buChar char="ü"/>
            </a:pPr>
            <a:r>
              <a:rPr lang="nl-NL" altLang="nl-NL" sz="2800">
                <a:latin typeface="Arial"/>
                <a:cs typeface="Arial"/>
              </a:rPr>
              <a:t>…</a:t>
            </a:r>
          </a:p>
          <a:p>
            <a:pPr marL="1233170" lvl="2" indent="-342900">
              <a:buFont typeface="Arial" panose="020B0604020202020204" pitchFamily="34" charset="0"/>
              <a:buChar char="•"/>
            </a:pPr>
            <a:r>
              <a:rPr lang="nl-NL" altLang="nl-NL" sz="2800">
                <a:solidFill>
                  <a:srgbClr val="FF0000"/>
                </a:solidFill>
                <a:latin typeface="Arial"/>
                <a:cs typeface="Arial"/>
              </a:rPr>
              <a:t>Aanvragen</a:t>
            </a:r>
            <a:r>
              <a:rPr lang="nl-NL" altLang="nl-NL" sz="2800">
                <a:latin typeface="Arial"/>
                <a:cs typeface="Arial"/>
              </a:rPr>
              <a:t> van bezoeken open dagen/ </a:t>
            </a:r>
            <a:r>
              <a:rPr lang="nl-NL" altLang="nl-NL" sz="2800" err="1">
                <a:latin typeface="Arial"/>
                <a:cs typeface="Arial"/>
              </a:rPr>
              <a:t>proefstuderen</a:t>
            </a:r>
            <a:r>
              <a:rPr lang="nl-NL" altLang="nl-NL" sz="2800">
                <a:latin typeface="Arial"/>
                <a:cs typeface="Arial"/>
              </a:rPr>
              <a:t> bij de DECAAN</a:t>
            </a:r>
            <a:br>
              <a:rPr lang="nl-NL" altLang="nl-NL" sz="2800">
                <a:latin typeface="Arial" charset="0"/>
                <a:cs typeface="Arial" charset="0"/>
              </a:rPr>
            </a:br>
            <a:r>
              <a:rPr lang="nl-NL" altLang="nl-NL" sz="2800">
                <a:latin typeface="Arial"/>
                <a:cs typeface="Arial"/>
              </a:rPr>
              <a:t>(met verzuimformulier en bewijs van aanmelden + niet op een </a:t>
            </a:r>
            <a:r>
              <a:rPr lang="nl-NL" altLang="nl-NL" sz="2800" err="1">
                <a:latin typeface="Arial"/>
                <a:cs typeface="Arial"/>
              </a:rPr>
              <a:t>toetsdag</a:t>
            </a:r>
            <a:r>
              <a:rPr lang="nl-NL" altLang="nl-NL" sz="2800">
                <a:latin typeface="Arial"/>
                <a:cs typeface="Arial"/>
              </a:rPr>
              <a:t>)</a:t>
            </a:r>
          </a:p>
          <a:p>
            <a:pPr marL="1233170" lvl="2" indent="-342900">
              <a:buFont typeface="Arial" panose="020B0604020202020204" pitchFamily="34" charset="0"/>
              <a:buChar char="•"/>
            </a:pPr>
            <a:endParaRPr lang="nl-NL" altLang="nl-NL" sz="2400" b="1">
              <a:latin typeface="Arial" charset="0"/>
              <a:cs typeface="Arial" charset="0"/>
            </a:endParaRPr>
          </a:p>
        </p:txBody>
      </p:sp>
      <p:pic>
        <p:nvPicPr>
          <p:cNvPr id="6148" name="Picture 6" descr="logo_Montaig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0" y="6486525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947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altLang="nl-NL" b="1">
                <a:solidFill>
                  <a:schemeClr val="tx1"/>
                </a:solidFill>
                <a:latin typeface="Arial" charset="0"/>
                <a:cs typeface="Arial" charset="0"/>
              </a:rPr>
              <a:t>Ontwikkelingen in het hoger onderwijs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2160590"/>
            <a:ext cx="7418785" cy="388077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631825" lvl="1" indent="-266700">
              <a:defRPr/>
            </a:pPr>
            <a:r>
              <a:rPr lang="nl-NL" sz="2400">
                <a:latin typeface="Arial"/>
                <a:cs typeface="Arial"/>
              </a:rPr>
              <a:t>studievoorschot / leenstelsel / studiefinanciering</a:t>
            </a:r>
          </a:p>
          <a:p>
            <a:pPr marL="631825" lvl="1" indent="-266700">
              <a:defRPr/>
            </a:pPr>
            <a:r>
              <a:rPr lang="nl-NL" sz="2400">
                <a:latin typeface="Arial"/>
                <a:cs typeface="Arial"/>
              </a:rPr>
              <a:t>decentrale selectie</a:t>
            </a:r>
          </a:p>
          <a:p>
            <a:pPr marL="631825" lvl="1" indent="-266700">
              <a:defRPr/>
            </a:pPr>
            <a:r>
              <a:rPr lang="nl-NL" sz="2400">
                <a:solidFill>
                  <a:srgbClr val="FF0000"/>
                </a:solidFill>
                <a:latin typeface="Arial"/>
                <a:cs typeface="Arial"/>
              </a:rPr>
              <a:t>15 januari 2025 uiterlijk aanmelden</a:t>
            </a:r>
          </a:p>
          <a:p>
            <a:pPr marL="631825" lvl="1" indent="-266700">
              <a:defRPr/>
            </a:pPr>
            <a:r>
              <a:rPr lang="nl-NL" sz="2400">
                <a:latin typeface="Arial"/>
                <a:cs typeface="Arial"/>
              </a:rPr>
              <a:t>toelatingseisen, kijk bij studie zelf</a:t>
            </a:r>
          </a:p>
          <a:p>
            <a:pPr marL="631825" lvl="1" indent="-266700">
              <a:defRPr/>
            </a:pPr>
            <a:r>
              <a:rPr lang="nl-NL" sz="2400" err="1">
                <a:latin typeface="Arial"/>
                <a:cs typeface="Arial"/>
              </a:rPr>
              <a:t>associate</a:t>
            </a:r>
            <a:r>
              <a:rPr lang="nl-NL" sz="2400">
                <a:latin typeface="Arial"/>
                <a:cs typeface="Arial"/>
              </a:rPr>
              <a:t> </a:t>
            </a:r>
            <a:r>
              <a:rPr lang="nl-NL" sz="2400" err="1">
                <a:latin typeface="Arial"/>
                <a:cs typeface="Arial"/>
              </a:rPr>
              <a:t>degree</a:t>
            </a:r>
            <a:r>
              <a:rPr lang="nl-NL" sz="2400">
                <a:latin typeface="Arial"/>
                <a:cs typeface="Arial"/>
              </a:rPr>
              <a:t> (hbo) /bachelor (hbo/universiteit) / master (universiteit)</a:t>
            </a:r>
          </a:p>
          <a:p>
            <a:pPr marL="631825" lvl="1" indent="-266700">
              <a:defRPr/>
            </a:pPr>
            <a:r>
              <a:rPr lang="nl-NL" sz="2400">
                <a:latin typeface="Arial"/>
                <a:cs typeface="Arial"/>
              </a:rPr>
              <a:t>bindend negatief studieadvies (ook in jaar twee)</a:t>
            </a:r>
          </a:p>
          <a:p>
            <a:pPr marL="631825" lvl="1" indent="-266700">
              <a:defRPr/>
            </a:pPr>
            <a:endParaRPr lang="nl-NL" sz="2400"/>
          </a:p>
          <a:p>
            <a:pPr marL="365760" lvl="1" indent="0">
              <a:defRPr/>
            </a:pPr>
            <a:endParaRPr lang="nl-NL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800">
                <a:latin typeface="Arial"/>
                <a:cs typeface="Arial"/>
              </a:rPr>
              <a:t>		</a:t>
            </a:r>
            <a:endParaRPr lang="nl-NL">
              <a:latin typeface="Arial"/>
              <a:cs typeface="Arial"/>
            </a:endParaRPr>
          </a:p>
        </p:txBody>
      </p:sp>
      <p:pic>
        <p:nvPicPr>
          <p:cNvPr id="7172" name="Picture 9" descr="logo_Montaig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0" y="6486525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461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nl-NL" sz="36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Decentrale selectie of </a:t>
            </a:r>
            <a:r>
              <a:rPr lang="nl-NL" sz="3600" b="1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fixusstudies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09598" y="2106675"/>
            <a:ext cx="7778825" cy="469741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114300" indent="0">
              <a:buNone/>
            </a:pPr>
            <a:r>
              <a:rPr lang="nl-NL" sz="2000"/>
              <a:t>Hogescholen en universiteiten selecteren zelf studenten voor hun lotingsstudies. Dit heet decentrale selectie. </a:t>
            </a:r>
          </a:p>
          <a:p>
            <a:pPr marL="114300" indent="0">
              <a:buNone/>
            </a:pPr>
            <a:endParaRPr lang="nl-NL" sz="2000"/>
          </a:p>
          <a:p>
            <a:pPr marL="114300" indent="0">
              <a:buNone/>
            </a:pPr>
            <a:r>
              <a:rPr lang="nl-NL" sz="2000"/>
              <a:t>Er wordt dan niet meer alleen gekeken naar je gemiddelde cijfer. Belangrijk zijn ook je motivatie, persoonlijkheid en eerdere schoolprestaties. </a:t>
            </a:r>
          </a:p>
          <a:p>
            <a:pPr marL="114300" indent="0">
              <a:buNone/>
            </a:pPr>
            <a:endParaRPr lang="nl-NL" sz="2000"/>
          </a:p>
          <a:p>
            <a:pPr marL="114300" indent="0">
              <a:buNone/>
            </a:pPr>
            <a:r>
              <a:rPr lang="nl-NL" sz="2000"/>
              <a:t>De onderwijsinstelling bepaalt wat de selectiecriteria precies zijn. Zo wordt de kans groter dat de juiste student op de juiste plek komt.</a:t>
            </a:r>
          </a:p>
          <a:p>
            <a:pPr marL="114300" indent="0">
              <a:buNone/>
            </a:pPr>
            <a:r>
              <a:rPr lang="nl-NL" sz="2000">
                <a:ea typeface="+mn-lt"/>
                <a:cs typeface="+mn-lt"/>
                <a:hlinkClick r:id="rId2"/>
              </a:rPr>
              <a:t>Welke opleidingen hebben een numerus fixus? - Studiekeuze123</a:t>
            </a:r>
            <a:endParaRPr lang="nl-NL"/>
          </a:p>
          <a:p>
            <a:pPr marL="114300" indent="0">
              <a:buNone/>
            </a:pPr>
            <a:endParaRPr lang="nl-NL" sz="2000">
              <a:solidFill>
                <a:srgbClr val="404040"/>
              </a:solidFill>
            </a:endParaRPr>
          </a:p>
          <a:p>
            <a:pPr marL="114300" indent="0">
              <a:buNone/>
            </a:pPr>
            <a:r>
              <a:rPr lang="nl-NL" sz="2000">
                <a:solidFill>
                  <a:srgbClr val="FF0000"/>
                </a:solidFill>
              </a:rPr>
              <a:t>Aanmelden uiterlijk 15 januari 2025</a:t>
            </a:r>
          </a:p>
          <a:p>
            <a:pPr marL="114300" indent="0">
              <a:buNone/>
            </a:pPr>
            <a:r>
              <a:rPr lang="nl-NL" sz="2000">
                <a:solidFill>
                  <a:srgbClr val="FF0000"/>
                </a:solidFill>
                <a:hlinkClick r:id="rId3"/>
              </a:rPr>
              <a:t>studiekeuze 123</a:t>
            </a:r>
            <a:endParaRPr lang="nl-NL" sz="2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0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12576" y="476672"/>
            <a:ext cx="8518847" cy="1143000"/>
          </a:xfrm>
        </p:spPr>
        <p:txBody>
          <a:bodyPr>
            <a:normAutofit fontScale="90000"/>
          </a:bodyPr>
          <a:lstStyle/>
          <a:p>
            <a: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  <a:t>Beslissen en inschrijven</a:t>
            </a:r>
            <a:b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</a:br>
            <a:endParaRPr lang="nl-NL" altLang="nl-NL" sz="36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61950" y="1772616"/>
            <a:ext cx="84963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0" tIns="45720" rIns="91440" bIns="45720" anchor="t">
            <a:spAutoFit/>
          </a:bodyPr>
          <a:lstStyle/>
          <a:p>
            <a:pPr marL="271145" lvl="2" indent="17145"/>
            <a:r>
              <a:rPr lang="nl-NL" altLang="nl-NL" sz="2400">
                <a:latin typeface="Arial"/>
                <a:cs typeface="Arial"/>
              </a:rPr>
              <a:t>Neem een beslissing en schrijf je in </a:t>
            </a:r>
            <a:r>
              <a:rPr lang="nl-NL" altLang="nl-NL" sz="2400">
                <a:solidFill>
                  <a:srgbClr val="FF0000"/>
                </a:solidFill>
                <a:latin typeface="Arial"/>
                <a:cs typeface="Arial"/>
              </a:rPr>
              <a:t>voor 15 jan bij decentrale selectie </a:t>
            </a:r>
            <a:r>
              <a:rPr lang="nl-NL" altLang="nl-NL" sz="2400">
                <a:latin typeface="Arial"/>
                <a:cs typeface="Arial"/>
              </a:rPr>
              <a:t>(</a:t>
            </a:r>
            <a:r>
              <a:rPr lang="nl-NL" altLang="nl-NL" sz="2400" u="sng">
                <a:latin typeface="Arial"/>
                <a:cs typeface="Arial"/>
              </a:rPr>
              <a:t>meeste</a:t>
            </a:r>
            <a:r>
              <a:rPr lang="nl-NL" altLang="nl-NL" sz="2400">
                <a:latin typeface="Arial"/>
                <a:cs typeface="Arial"/>
              </a:rPr>
              <a:t> andere studies voor 1 mei).</a:t>
            </a:r>
            <a:r>
              <a:rPr lang="nl-NL" altLang="nl-NL" sz="2400">
                <a:solidFill>
                  <a:srgbClr val="FF0000"/>
                </a:solidFill>
                <a:latin typeface="Arial"/>
                <a:cs typeface="Arial"/>
              </a:rPr>
              <a:t>	</a:t>
            </a:r>
            <a:endParaRPr lang="nl-NL">
              <a:latin typeface="Arial"/>
              <a:cs typeface="Arial"/>
            </a:endParaRPr>
          </a:p>
          <a:p>
            <a:pPr marL="271145" lvl="2" indent="17145"/>
            <a:endParaRPr lang="nl-NL" altLang="nl-NL" sz="2400">
              <a:latin typeface="Arial" charset="0"/>
              <a:cs typeface="Arial" charset="0"/>
            </a:endParaRPr>
          </a:p>
          <a:p>
            <a:pPr marL="271145" lvl="2" indent="17145"/>
            <a:r>
              <a:rPr lang="nl-NL" altLang="nl-NL" sz="2400">
                <a:latin typeface="Arial"/>
                <a:cs typeface="Arial"/>
              </a:rPr>
              <a:t>Hulpmiddelen/Tips:</a:t>
            </a:r>
          </a:p>
          <a:p>
            <a:pPr marL="271145" lvl="2" indent="17145"/>
            <a:r>
              <a:rPr lang="nl-NL" altLang="nl-NL" sz="2400">
                <a:latin typeface="Arial"/>
                <a:cs typeface="Arial"/>
              </a:rPr>
              <a:t>	- Studielink (aanmelden studie)</a:t>
            </a:r>
          </a:p>
          <a:p>
            <a:pPr marL="271145" lvl="2" indent="17145"/>
            <a:r>
              <a:rPr lang="nl-NL" altLang="nl-NL" sz="2400">
                <a:latin typeface="Arial"/>
                <a:cs typeface="Arial"/>
              </a:rPr>
              <a:t>	- DUO (aanvraag studiefinanciering)</a:t>
            </a:r>
          </a:p>
          <a:p>
            <a:pPr marL="271145" lvl="2" indent="17145"/>
            <a:endParaRPr lang="nl-NL" altLang="nl-NL" sz="2400">
              <a:latin typeface="Arial" charset="0"/>
              <a:cs typeface="Arial" charset="0"/>
            </a:endParaRPr>
          </a:p>
          <a:p>
            <a:pPr marL="271145" lvl="2" indent="17145"/>
            <a:r>
              <a:rPr lang="nl-NL" altLang="nl-NL" sz="2400">
                <a:latin typeface="Arial"/>
                <a:cs typeface="Arial"/>
              </a:rPr>
              <a:t>Verandering van keuze kan vaak nog tot 1 september 2025, maar dan moet je wel al ergens ingeschreven zijn.</a:t>
            </a:r>
            <a:br>
              <a:rPr lang="nl-NL" altLang="nl-NL" sz="2400">
                <a:latin typeface="Arial" charset="0"/>
                <a:cs typeface="Arial" charset="0"/>
              </a:rPr>
            </a:br>
            <a:r>
              <a:rPr lang="nl-NL" altLang="nl-NL">
                <a:latin typeface="Arial"/>
                <a:cs typeface="Arial"/>
              </a:rPr>
              <a:t>Bij twijfel: doe studiekeuze check (deze kan later als verplicht worden gezien).</a:t>
            </a:r>
          </a:p>
          <a:p>
            <a:pPr marL="271145" lvl="2" indent="17145"/>
            <a:endParaRPr lang="nl-NL" altLang="nl-NL" sz="2400">
              <a:latin typeface="Arial" charset="0"/>
              <a:cs typeface="Arial" charset="0"/>
            </a:endParaRPr>
          </a:p>
          <a:p>
            <a:pPr marL="271145" lvl="2" indent="17145"/>
            <a:r>
              <a:rPr lang="nl-NL" altLang="nl-NL" sz="2400">
                <a:solidFill>
                  <a:srgbClr val="FF0000"/>
                </a:solidFill>
                <a:latin typeface="Arial"/>
                <a:cs typeface="Arial"/>
              </a:rPr>
              <a:t>Laat je decaan weten voor welke studie je je inschrijft! (i.v.m. uitschrijven)</a:t>
            </a:r>
          </a:p>
          <a:p>
            <a:pPr marL="1257300" lvl="2" indent="-342900"/>
            <a:r>
              <a:rPr lang="nl-NL" altLang="nl-NL" sz="2000">
                <a:solidFill>
                  <a:srgbClr val="FFFF00"/>
                </a:solidFill>
                <a:latin typeface="Comic Sans MS"/>
              </a:rPr>
              <a:t>	</a:t>
            </a:r>
            <a:br>
              <a:rPr lang="nl-NL" altLang="nl-NL" sz="2000">
                <a:latin typeface="Comic Sans MS" pitchFamily="66" charset="0"/>
              </a:rPr>
            </a:br>
            <a:endParaRPr lang="nl-NL" altLang="nl-NL" sz="20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nl-NL" altLang="nl-NL"/>
          </a:p>
        </p:txBody>
      </p:sp>
      <p:pic>
        <p:nvPicPr>
          <p:cNvPr id="10245" name="Picture 9" descr="logo_Montaig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0" y="6486525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232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28600"/>
            <a:ext cx="859085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  <a:t>Loopbaanoriëntatie in de examenklas:</a:t>
            </a:r>
            <a:b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  <a:t>Inschrijven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67544" y="1378505"/>
            <a:ext cx="7391400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sz="2600">
                <a:latin typeface="Arial" charset="0"/>
                <a:cs typeface="Arial" charset="0"/>
              </a:rPr>
              <a:t>Belangrijke sites: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nl-NL" sz="2600">
                <a:latin typeface="Arial" charset="0"/>
                <a:cs typeface="Arial" charset="0"/>
                <a:hlinkClick r:id="rId3"/>
              </a:rPr>
              <a:t>studielink</a:t>
            </a:r>
            <a:endParaRPr lang="nl-NL" sz="2600">
              <a:latin typeface="Arial" charset="0"/>
              <a:cs typeface="Arial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altLang="nl-NL" sz="2600">
                <a:latin typeface="Arial"/>
                <a:cs typeface="Arial"/>
                <a:hlinkClick r:id="rId4"/>
              </a:rPr>
              <a:t>duo</a:t>
            </a:r>
            <a:r>
              <a:rPr lang="nl-NL" altLang="nl-NL" sz="2600">
                <a:latin typeface="Arial"/>
                <a:cs typeface="Arial"/>
              </a:rPr>
              <a:t>, </a:t>
            </a:r>
            <a:r>
              <a:rPr lang="nl-NL" altLang="nl-NL" sz="2600">
                <a:latin typeface="Arial"/>
                <a:cs typeface="Arial"/>
                <a:hlinkClick r:id="rId5"/>
              </a:rPr>
              <a:t>duo studiefinanciering</a:t>
            </a:r>
            <a:endParaRPr lang="nl-NL" altLang="nl-NL" sz="2600">
              <a:latin typeface="Arial"/>
              <a:cs typeface="Arial"/>
            </a:endParaRP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nl-NL" altLang="nl-NL" sz="2600">
                <a:latin typeface="Arial"/>
                <a:cs typeface="Arial"/>
                <a:hlinkClick r:id="rId6"/>
              </a:rPr>
              <a:t>rijksoverheid aanmelden selectiestudies</a:t>
            </a:r>
            <a:endParaRPr lang="nl-NL" altLang="nl-NL" sz="2600">
              <a:latin typeface="Arial"/>
              <a:cs typeface="Arial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altLang="nl-NL" sz="2600">
                <a:latin typeface="Arial" charset="0"/>
                <a:cs typeface="Arial" charset="0"/>
                <a:hlinkClick r:id="rId7"/>
              </a:rPr>
              <a:t>studiekeuze123</a:t>
            </a:r>
            <a:endParaRPr lang="nl-NL" altLang="nl-NL" sz="2600">
              <a:latin typeface="Arial" charset="0"/>
              <a:cs typeface="Arial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altLang="nl-NL" sz="2600">
                <a:latin typeface="Arial" charset="0"/>
                <a:cs typeface="Arial" charset="0"/>
                <a:hlinkClick r:id="rId8"/>
              </a:rPr>
              <a:t>Studeermeteenplan.nl</a:t>
            </a:r>
            <a:endParaRPr lang="nl-NL" altLang="nl-NL" sz="2600">
              <a:latin typeface="Arial" charset="0"/>
              <a:cs typeface="Arial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sz="2600">
                <a:latin typeface="Arial" charset="0"/>
                <a:cs typeface="Arial" charset="0"/>
                <a:hlinkClick r:id="rId9"/>
              </a:rPr>
              <a:t>informatie tussenjaar</a:t>
            </a:r>
            <a:endParaRPr lang="nl-NL" sz="2600">
              <a:latin typeface="Arial" charset="0"/>
              <a:cs typeface="Arial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sz="2600" b="0" i="0" err="1">
                <a:solidFill>
                  <a:srgbClr val="333333"/>
                </a:solidFill>
                <a:effectLst/>
                <a:latin typeface="Lato" panose="020F0502020204030203" pitchFamily="34" charset="0"/>
                <a:hlinkClick r:id="rId10"/>
              </a:rPr>
              <a:t>nibud</a:t>
            </a:r>
            <a:r>
              <a:rPr lang="nl-NL" sz="2600" b="0" i="0">
                <a:solidFill>
                  <a:srgbClr val="333333"/>
                </a:solidFill>
                <a:effectLst/>
                <a:latin typeface="Lato" panose="020F0502020204030203" pitchFamily="34" charset="0"/>
                <a:hlinkClick r:id="rId10"/>
              </a:rPr>
              <a:t>: wat kost studeren</a:t>
            </a:r>
            <a:endParaRPr lang="nl-NL" altLang="nl-NL" sz="2600">
              <a:latin typeface="Arial" charset="0"/>
              <a:cs typeface="Arial" charset="0"/>
            </a:endParaRPr>
          </a:p>
        </p:txBody>
      </p:sp>
      <p:pic>
        <p:nvPicPr>
          <p:cNvPr id="11268" name="Picture 7" descr="logo_Montaign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72500" y="6486525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8149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chemeClr val="tx1"/>
                </a:solidFill>
              </a:rPr>
              <a:t>Belangrijk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533400" indent="-533400">
              <a:spcBef>
                <a:spcPct val="50000"/>
              </a:spcBef>
              <a:defRPr/>
            </a:pPr>
            <a:r>
              <a:rPr lang="nl-NL" altLang="nl-NL" sz="2800">
                <a:solidFill>
                  <a:schemeClr val="tx1"/>
                </a:solidFill>
                <a:latin typeface="Arial"/>
                <a:cs typeface="Arial"/>
              </a:rPr>
              <a:t>Regel een </a:t>
            </a:r>
            <a:r>
              <a:rPr lang="nl-NL" altLang="nl-NL" sz="2800" err="1">
                <a:solidFill>
                  <a:schemeClr val="tx1"/>
                </a:solidFill>
                <a:latin typeface="Arial"/>
                <a:cs typeface="Arial"/>
              </a:rPr>
              <a:t>digi</a:t>
            </a:r>
            <a:r>
              <a:rPr lang="nl-NL" altLang="nl-NL" sz="2800">
                <a:solidFill>
                  <a:schemeClr val="tx1"/>
                </a:solidFill>
                <a:latin typeface="Arial"/>
                <a:cs typeface="Arial"/>
              </a:rPr>
              <a:t>-d</a:t>
            </a:r>
            <a:endParaRPr lang="nl-NL">
              <a:solidFill>
                <a:schemeClr val="tx1"/>
              </a:solidFill>
            </a:endParaRPr>
          </a:p>
          <a:p>
            <a:pPr marL="533400" indent="-533400">
              <a:spcBef>
                <a:spcPct val="50000"/>
              </a:spcBef>
            </a:pPr>
            <a:r>
              <a:rPr lang="nl-NL" sz="2600">
                <a:solidFill>
                  <a:schemeClr val="tx1"/>
                </a:solidFill>
                <a:latin typeface="Arial"/>
                <a:cs typeface="Arial"/>
              </a:rPr>
              <a:t>Aanmelding </a:t>
            </a:r>
            <a:r>
              <a:rPr lang="nl-NL" sz="2600" err="1">
                <a:solidFill>
                  <a:schemeClr val="tx1"/>
                </a:solidFill>
                <a:latin typeface="Arial"/>
                <a:cs typeface="Arial"/>
              </a:rPr>
              <a:t>numerus</a:t>
            </a:r>
            <a:r>
              <a:rPr lang="nl-NL" sz="2600">
                <a:solidFill>
                  <a:schemeClr val="tx1"/>
                </a:solidFill>
                <a:latin typeface="Arial"/>
                <a:cs typeface="Arial"/>
              </a:rPr>
              <a:t> fixus opleidingen uiterlijk 15 januari</a:t>
            </a:r>
          </a:p>
          <a:p>
            <a:pPr marL="533400" indent="-533400">
              <a:spcBef>
                <a:spcPct val="50000"/>
              </a:spcBef>
            </a:pPr>
            <a:r>
              <a:rPr lang="nl-NL" sz="2600">
                <a:solidFill>
                  <a:schemeClr val="tx1"/>
                </a:solidFill>
                <a:latin typeface="Arial"/>
                <a:cs typeface="Arial"/>
              </a:rPr>
              <a:t>Overige studies: kijk goed op hun website voor aanmelding (meestal 1 mei)</a:t>
            </a:r>
          </a:p>
          <a:p>
            <a:pPr marL="533400" indent="-533400">
              <a:spcBef>
                <a:spcPct val="50000"/>
              </a:spcBef>
            </a:pPr>
            <a:r>
              <a:rPr lang="nl-NL" sz="2600">
                <a:solidFill>
                  <a:schemeClr val="tx1"/>
                </a:solidFill>
                <a:latin typeface="Arial"/>
                <a:cs typeface="Arial"/>
              </a:rPr>
              <a:t>Voor vragen, loop even langs de decaan (kamer op 3</a:t>
            </a:r>
            <a:r>
              <a:rPr lang="nl-NL" sz="2600" baseline="3000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nl-NL" sz="2600">
                <a:solidFill>
                  <a:schemeClr val="tx1"/>
                </a:solidFill>
                <a:latin typeface="Arial"/>
                <a:cs typeface="Arial"/>
              </a:rPr>
              <a:t> verdieping in domein 3.4)</a:t>
            </a:r>
            <a:endParaRPr lang="nl-NL">
              <a:solidFill>
                <a:schemeClr val="tx1"/>
              </a:solidFill>
            </a:endParaRP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96622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3FF5CD6CB68E48ADBE896640D366F1" ma:contentTypeVersion="12" ma:contentTypeDescription="Een nieuw document maken." ma:contentTypeScope="" ma:versionID="d6614cb693f5ccedb5899be09e9937bb">
  <xsd:schema xmlns:xsd="http://www.w3.org/2001/XMLSchema" xmlns:xs="http://www.w3.org/2001/XMLSchema" xmlns:p="http://schemas.microsoft.com/office/2006/metadata/properties" xmlns:ns2="2d31fe58-cb50-493e-b05f-f0ac18de7977" xmlns:ns3="8786f713-d445-460d-aef8-598269fb8bef" targetNamespace="http://schemas.microsoft.com/office/2006/metadata/properties" ma:root="true" ma:fieldsID="85d098b7274c88da1231d61dc7dc1d17" ns2:_="" ns3:_="">
    <xsd:import namespace="2d31fe58-cb50-493e-b05f-f0ac18de7977"/>
    <xsd:import namespace="8786f713-d445-460d-aef8-598269fb8b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1fe58-cb50-493e-b05f-f0ac18de7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47e29f20-03ed-426b-ba23-780e5625f2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6f713-d445-460d-aef8-598269fb8be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48dcf73-c2f3-425f-9edd-2021dc1be3fb}" ma:internalName="TaxCatchAll" ma:showField="CatchAllData" ma:web="8786f713-d445-460d-aef8-598269fb8b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86f713-d445-460d-aef8-598269fb8bef" xsi:nil="true"/>
    <lcf76f155ced4ddcb4097134ff3c332f xmlns="2d31fe58-cb50-493e-b05f-f0ac18de797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87C3DA-52BF-4561-AEE8-CE5C48A7AF07}"/>
</file>

<file path=customXml/itemProps2.xml><?xml version="1.0" encoding="utf-8"?>
<ds:datastoreItem xmlns:ds="http://schemas.openxmlformats.org/officeDocument/2006/customXml" ds:itemID="{A72DFB52-E08B-4AB1-9C09-0BCE02079A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510181-A7CA-4C1E-A398-67F8E09780CD}">
  <ds:schemaRefs>
    <ds:schemaRef ds:uri="19086337-c262-4a4c-8dfc-2a6cade47238"/>
    <ds:schemaRef ds:uri="8786f713-d445-460d-aef8-598269fb8bef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585</Words>
  <Application>Microsoft Office PowerPoint</Application>
  <PresentationFormat>Diavoorstelling (4:3)</PresentationFormat>
  <Paragraphs>71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6" baseType="lpstr">
      <vt:lpstr>Arial</vt:lpstr>
      <vt:lpstr>Calibri</vt:lpstr>
      <vt:lpstr>Comic Sans MS</vt:lpstr>
      <vt:lpstr>Lato</vt:lpstr>
      <vt:lpstr>Trebuchet MS</vt:lpstr>
      <vt:lpstr>Wingdings</vt:lpstr>
      <vt:lpstr>Wingdings 3</vt:lpstr>
      <vt:lpstr>Facet</vt:lpstr>
      <vt:lpstr>Loopbaanoriëntatie  in de  examenklas</vt:lpstr>
      <vt:lpstr>Loopbaanoriëntatie in de examenklas Slagen….. en dan?</vt:lpstr>
      <vt:lpstr>Loopbaanoriëntatie in de examenklas</vt:lpstr>
      <vt:lpstr>Ontwikkelingen in het hoger onderwijs</vt:lpstr>
      <vt:lpstr>Decentrale selectie of fixusstudies</vt:lpstr>
      <vt:lpstr>Beslissen en inschrijven </vt:lpstr>
      <vt:lpstr>Loopbaanoriëntatie in de examenklas: Inschrijven</vt:lpstr>
      <vt:lpstr>Belangrijk</vt:lpstr>
    </vt:vector>
  </TitlesOfParts>
  <Company>Esloo Onderwijsgroep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Loopbaanoriëntatie  in de  examenklas</dc:title>
  <dc:creator>Gerdien Zijlstra</dc:creator>
  <cp:lastModifiedBy>Stephanie Holterman</cp:lastModifiedBy>
  <cp:revision>1</cp:revision>
  <dcterms:created xsi:type="dcterms:W3CDTF">2016-08-22T12:50:35Z</dcterms:created>
  <dcterms:modified xsi:type="dcterms:W3CDTF">2024-08-27T09:38:04Z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0x010100EA3FF5CD6CB68E48ADBE896640D366F1</vt:lpwstr>
  </property>
  <property fmtid="{D5CDD505-2E9C-101B-9397-08002B2CF9AE}" pid="3" name="Order">
    <vt:r8>600400</vt:r8>
  </property>
  <property fmtid="{D5CDD505-2E9C-101B-9397-08002B2CF9AE}" pid="4" name="MediaServiceImageTags">
    <vt:lpwstr/>
  </property>
</Properties>
</file>