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2"/>
  </p:notesMasterIdLst>
  <p:sldIdLst>
    <p:sldId id="257" r:id="rId5"/>
    <p:sldId id="259" r:id="rId6"/>
    <p:sldId id="260" r:id="rId7"/>
    <p:sldId id="267" r:id="rId8"/>
    <p:sldId id="271" r:id="rId9"/>
    <p:sldId id="268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6C229E-EC3C-1D79-3959-072A0170E5CB}" v="26" dt="2024-08-23T08:27:07.8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dien Zijlstra" userId="S::g.zijlstra@esloo.nl::549cefa1-1c18-4b44-93a6-d399b9129167" providerId="AD" clId="Web-{826C229E-EC3C-1D79-3959-072A0170E5CB}"/>
    <pc:docChg chg="addSld delSld modSld">
      <pc:chgData name="Gerdien Zijlstra" userId="S::g.zijlstra@esloo.nl::549cefa1-1c18-4b44-93a6-d399b9129167" providerId="AD" clId="Web-{826C229E-EC3C-1D79-3959-072A0170E5CB}" dt="2024-08-23T08:27:07.824" v="20"/>
      <pc:docMkLst>
        <pc:docMk/>
      </pc:docMkLst>
      <pc:sldChg chg="modSp">
        <pc:chgData name="Gerdien Zijlstra" userId="S::g.zijlstra@esloo.nl::549cefa1-1c18-4b44-93a6-d399b9129167" providerId="AD" clId="Web-{826C229E-EC3C-1D79-3959-072A0170E5CB}" dt="2024-08-23T08:25:48.775" v="1" actId="20577"/>
        <pc:sldMkLst>
          <pc:docMk/>
          <pc:sldMk cId="2585217497" sldId="257"/>
        </pc:sldMkLst>
        <pc:spChg chg="mod">
          <ac:chgData name="Gerdien Zijlstra" userId="S::g.zijlstra@esloo.nl::549cefa1-1c18-4b44-93a6-d399b9129167" providerId="AD" clId="Web-{826C229E-EC3C-1D79-3959-072A0170E5CB}" dt="2024-08-23T08:25:48.775" v="1" actId="20577"/>
          <ac:spMkLst>
            <pc:docMk/>
            <pc:sldMk cId="2585217497" sldId="257"/>
            <ac:spMk id="3080" creationId="{00000000-0000-0000-0000-000000000000}"/>
          </ac:spMkLst>
        </pc:spChg>
      </pc:sldChg>
      <pc:sldChg chg="modSp">
        <pc:chgData name="Gerdien Zijlstra" userId="S::g.zijlstra@esloo.nl::549cefa1-1c18-4b44-93a6-d399b9129167" providerId="AD" clId="Web-{826C229E-EC3C-1D79-3959-072A0170E5CB}" dt="2024-08-23T08:25:59.932" v="4" actId="20577"/>
        <pc:sldMkLst>
          <pc:docMk/>
          <pc:sldMk cId="2309471770" sldId="259"/>
        </pc:sldMkLst>
        <pc:spChg chg="mod">
          <ac:chgData name="Gerdien Zijlstra" userId="S::g.zijlstra@esloo.nl::549cefa1-1c18-4b44-93a6-d399b9129167" providerId="AD" clId="Web-{826C229E-EC3C-1D79-3959-072A0170E5CB}" dt="2024-08-23T08:25:59.932" v="4" actId="20577"/>
          <ac:spMkLst>
            <pc:docMk/>
            <pc:sldMk cId="2309471770" sldId="259"/>
            <ac:spMk id="6147" creationId="{00000000-0000-0000-0000-000000000000}"/>
          </ac:spMkLst>
        </pc:spChg>
      </pc:sldChg>
      <pc:sldChg chg="modSp">
        <pc:chgData name="Gerdien Zijlstra" userId="S::g.zijlstra@esloo.nl::549cefa1-1c18-4b44-93a6-d399b9129167" providerId="AD" clId="Web-{826C229E-EC3C-1D79-3959-072A0170E5CB}" dt="2024-08-23T08:26:12.244" v="15" actId="20577"/>
        <pc:sldMkLst>
          <pc:docMk/>
          <pc:sldMk cId="1934619988" sldId="260"/>
        </pc:sldMkLst>
        <pc:spChg chg="mod">
          <ac:chgData name="Gerdien Zijlstra" userId="S::g.zijlstra@esloo.nl::549cefa1-1c18-4b44-93a6-d399b9129167" providerId="AD" clId="Web-{826C229E-EC3C-1D79-3959-072A0170E5CB}" dt="2024-08-23T08:26:12.244" v="15" actId="20577"/>
          <ac:spMkLst>
            <pc:docMk/>
            <pc:sldMk cId="1934619988" sldId="260"/>
            <ac:spMk id="117763" creationId="{00000000-0000-0000-0000-000000000000}"/>
          </ac:spMkLst>
        </pc:spChg>
      </pc:sldChg>
      <pc:sldChg chg="modSp">
        <pc:chgData name="Gerdien Zijlstra" userId="S::g.zijlstra@esloo.nl::549cefa1-1c18-4b44-93a6-d399b9129167" providerId="AD" clId="Web-{826C229E-EC3C-1D79-3959-072A0170E5CB}" dt="2024-08-23T08:26:42.417" v="18" actId="20577"/>
        <pc:sldMkLst>
          <pc:docMk/>
          <pc:sldMk cId="445503160" sldId="267"/>
        </pc:sldMkLst>
        <pc:spChg chg="mod">
          <ac:chgData name="Gerdien Zijlstra" userId="S::g.zijlstra@esloo.nl::549cefa1-1c18-4b44-93a6-d399b9129167" providerId="AD" clId="Web-{826C229E-EC3C-1D79-3959-072A0170E5CB}" dt="2024-08-23T08:26:42.417" v="18" actId="20577"/>
          <ac:spMkLst>
            <pc:docMk/>
            <pc:sldMk cId="445503160" sldId="267"/>
            <ac:spMk id="4" creationId="{00000000-0000-0000-0000-000000000000}"/>
          </ac:spMkLst>
        </pc:spChg>
      </pc:sldChg>
      <pc:sldChg chg="del">
        <pc:chgData name="Gerdien Zijlstra" userId="S::g.zijlstra@esloo.nl::549cefa1-1c18-4b44-93a6-d399b9129167" providerId="AD" clId="Web-{826C229E-EC3C-1D79-3959-072A0170E5CB}" dt="2024-08-23T08:27:07.824" v="20"/>
        <pc:sldMkLst>
          <pc:docMk/>
          <pc:sldMk cId="2288149814" sldId="269"/>
        </pc:sldMkLst>
      </pc:sldChg>
      <pc:sldChg chg="add">
        <pc:chgData name="Gerdien Zijlstra" userId="S::g.zijlstra@esloo.nl::549cefa1-1c18-4b44-93a6-d399b9129167" providerId="AD" clId="Web-{826C229E-EC3C-1D79-3959-072A0170E5CB}" dt="2024-08-23T08:27:04.762" v="19"/>
        <pc:sldMkLst>
          <pc:docMk/>
          <pc:sldMk cId="3781948988" sldId="27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E5C58B-83BF-44FC-8895-7F01D5ABDDBF}" type="datetimeFigureOut">
              <a:rPr lang="nl-NL" smtClean="0"/>
              <a:t>23-8-2024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1E1CA-0619-4294-95B7-5187141EA5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8858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36F71-79BA-4BC5-AD23-46EE9B910DFB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5416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0AE8-51E7-41EE-9F1A-FB34853EB3F5}" type="datetimeFigureOut">
              <a:rPr lang="nl-NL" smtClean="0"/>
              <a:pPr/>
              <a:t>23-8-2024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F1A06-B208-41CF-87BB-182412488A3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4661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0AE8-51E7-41EE-9F1A-FB34853EB3F5}" type="datetimeFigureOut">
              <a:rPr lang="nl-NL" smtClean="0"/>
              <a:pPr/>
              <a:t>23-8-2024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F1A06-B208-41CF-87BB-182412488A3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8774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0AE8-51E7-41EE-9F1A-FB34853EB3F5}" type="datetimeFigureOut">
              <a:rPr lang="nl-NL" smtClean="0"/>
              <a:pPr/>
              <a:t>23-8-2024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F1A06-B208-41CF-87BB-182412488A38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04976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0AE8-51E7-41EE-9F1A-FB34853EB3F5}" type="datetimeFigureOut">
              <a:rPr lang="nl-NL" smtClean="0"/>
              <a:pPr/>
              <a:t>23-8-2024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F1A06-B208-41CF-87BB-182412488A3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76831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0AE8-51E7-41EE-9F1A-FB34853EB3F5}" type="datetimeFigureOut">
              <a:rPr lang="nl-NL" smtClean="0"/>
              <a:pPr/>
              <a:t>23-8-2024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F1A06-B208-41CF-87BB-182412488A38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76117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0AE8-51E7-41EE-9F1A-FB34853EB3F5}" type="datetimeFigureOut">
              <a:rPr lang="nl-NL" smtClean="0"/>
              <a:pPr/>
              <a:t>23-8-2024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F1A06-B208-41CF-87BB-182412488A3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64211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0AE8-51E7-41EE-9F1A-FB34853EB3F5}" type="datetimeFigureOut">
              <a:rPr lang="nl-NL" smtClean="0"/>
              <a:pPr/>
              <a:t>23-8-2024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F1A06-B208-41CF-87BB-182412488A3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24285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0AE8-51E7-41EE-9F1A-FB34853EB3F5}" type="datetimeFigureOut">
              <a:rPr lang="nl-NL" smtClean="0"/>
              <a:pPr/>
              <a:t>23-8-2024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F1A06-B208-41CF-87BB-182412488A3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3787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0AE8-51E7-41EE-9F1A-FB34853EB3F5}" type="datetimeFigureOut">
              <a:rPr lang="nl-NL" smtClean="0"/>
              <a:pPr/>
              <a:t>23-8-2024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F1A06-B208-41CF-87BB-182412488A3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8496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0AE8-51E7-41EE-9F1A-FB34853EB3F5}" type="datetimeFigureOut">
              <a:rPr lang="nl-NL" smtClean="0"/>
              <a:pPr/>
              <a:t>23-8-2024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F1A06-B208-41CF-87BB-182412488A3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376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0AE8-51E7-41EE-9F1A-FB34853EB3F5}" type="datetimeFigureOut">
              <a:rPr lang="nl-NL" smtClean="0"/>
              <a:pPr/>
              <a:t>23-8-2024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F1A06-B208-41CF-87BB-182412488A3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4822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0AE8-51E7-41EE-9F1A-FB34853EB3F5}" type="datetimeFigureOut">
              <a:rPr lang="nl-NL" smtClean="0"/>
              <a:pPr/>
              <a:t>23-8-2024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F1A06-B208-41CF-87BB-182412488A3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8883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0AE8-51E7-41EE-9F1A-FB34853EB3F5}" type="datetimeFigureOut">
              <a:rPr lang="nl-NL" smtClean="0"/>
              <a:pPr/>
              <a:t>23-8-2024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F1A06-B208-41CF-87BB-182412488A3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9980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0AE8-51E7-41EE-9F1A-FB34853EB3F5}" type="datetimeFigureOut">
              <a:rPr lang="nl-NL" smtClean="0"/>
              <a:pPr/>
              <a:t>23-8-2024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F1A06-B208-41CF-87BB-182412488A3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2996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0AE8-51E7-41EE-9F1A-FB34853EB3F5}" type="datetimeFigureOut">
              <a:rPr lang="nl-NL" smtClean="0"/>
              <a:pPr/>
              <a:t>23-8-2024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F1A06-B208-41CF-87BB-182412488A3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3004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0AE8-51E7-41EE-9F1A-FB34853EB3F5}" type="datetimeFigureOut">
              <a:rPr lang="nl-NL" smtClean="0"/>
              <a:pPr/>
              <a:t>23-8-2024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F1A06-B208-41CF-87BB-182412488A3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9193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80AE8-51E7-41EE-9F1A-FB34853EB3F5}" type="datetimeFigureOut">
              <a:rPr lang="nl-NL" smtClean="0"/>
              <a:pPr/>
              <a:t>23-8-2024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E0F1A06-B208-41CF-87BB-182412488A3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1370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udiekeuze123.nl/begrippenlijst/fixusopleiding" TargetMode="External"/><Relationship Id="rId2" Type="http://schemas.openxmlformats.org/officeDocument/2006/relationships/hyperlink" Target="https://www.studiekeuze123.nl/selectie/welke-opleidingen-hebben-een-numerus-fixu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tudeermeteenplan.nl/" TargetMode="External"/><Relationship Id="rId3" Type="http://schemas.openxmlformats.org/officeDocument/2006/relationships/hyperlink" Target="http://info.studielink.nl/nl/studenten/Pages/Default.aspx" TargetMode="External"/><Relationship Id="rId7" Type="http://schemas.openxmlformats.org/officeDocument/2006/relationships/hyperlink" Target="https://www.studiekeuze123.n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rijksoverheid.nl/onderwerpen/hoger-onderwijs/vraag-en-antwoord/hoe-werkt-de-toelating-bij-een-opleiding-met-een-numerus-fixus" TargetMode="External"/><Relationship Id="rId11" Type="http://schemas.openxmlformats.org/officeDocument/2006/relationships/image" Target="../media/image2.jpeg"/><Relationship Id="rId5" Type="http://schemas.openxmlformats.org/officeDocument/2006/relationships/hyperlink" Target="https://www.duo.nl/particulier/studiefinanciering/" TargetMode="External"/><Relationship Id="rId10" Type="http://schemas.openxmlformats.org/officeDocument/2006/relationships/hyperlink" Target="https://www.nibud.nl/onderwerpen/kinderen-en-jongeren/studeren/" TargetMode="External"/><Relationship Id="rId4" Type="http://schemas.openxmlformats.org/officeDocument/2006/relationships/hyperlink" Target="https://duo.nl/particulier/" TargetMode="External"/><Relationship Id="rId9" Type="http://schemas.openxmlformats.org/officeDocument/2006/relationships/hyperlink" Target="https://www.tussenjaarkenniscentrum.nl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uo.nl/particulier/studiefinanciering/" TargetMode="External"/><Relationship Id="rId2" Type="http://schemas.openxmlformats.org/officeDocument/2006/relationships/hyperlink" Target="https://www.nibud.nl/onderwerpen/kinderen-en-jongeren/studeren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924175"/>
            <a:ext cx="8842375" cy="3671888"/>
          </a:xfrm>
        </p:spPr>
        <p:txBody>
          <a:bodyPr>
            <a:normAutofit/>
          </a:bodyPr>
          <a:lstStyle/>
          <a:p>
            <a:pPr eaLnBrk="1" hangingPunct="1"/>
            <a:r>
              <a:rPr lang="nl-NL" altLang="nl-NL" sz="6000" b="1">
                <a:latin typeface="Arial" charset="0"/>
                <a:cs typeface="Arial" charset="0"/>
              </a:rPr>
              <a:t>Loopbaanoriëntatie </a:t>
            </a:r>
            <a:br>
              <a:rPr lang="nl-NL" altLang="nl-NL" sz="6000" b="1">
                <a:latin typeface="Arial" charset="0"/>
                <a:cs typeface="Arial" charset="0"/>
              </a:rPr>
            </a:br>
            <a:r>
              <a:rPr lang="nl-NL" altLang="nl-NL" sz="6000" b="1">
                <a:latin typeface="Arial" charset="0"/>
                <a:cs typeface="Arial" charset="0"/>
              </a:rPr>
              <a:t>in 5 VWO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635375" y="2393950"/>
            <a:ext cx="5016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nl-NL" altLang="nl-NL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635375" y="2393950"/>
            <a:ext cx="5016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nl-NL" altLang="nl-NL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3635375" y="2393950"/>
            <a:ext cx="5016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nl-NL" altLang="nl-NL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3635375" y="2393950"/>
            <a:ext cx="5016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nl-NL" altLang="nl-NL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nl-NL" altLang="nl-NL"/>
          </a:p>
        </p:txBody>
      </p:sp>
      <p:sp>
        <p:nvSpPr>
          <p:cNvPr id="3080" name="Text Box 12"/>
          <p:cNvSpPr txBox="1">
            <a:spLocks noChangeArrowheads="1"/>
          </p:cNvSpPr>
          <p:nvPr/>
        </p:nvSpPr>
        <p:spPr bwMode="auto">
          <a:xfrm>
            <a:off x="5149669" y="6093296"/>
            <a:ext cx="38163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40" tIns="45720" rIns="91440" bIns="45720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2000" dirty="0">
                <a:latin typeface="Calibri"/>
                <a:ea typeface="Calibri"/>
                <a:cs typeface="Calibri"/>
              </a:rPr>
              <a:t>Gerdien Zijlstra decaan vwo</a:t>
            </a:r>
          </a:p>
        </p:txBody>
      </p:sp>
      <p:pic>
        <p:nvPicPr>
          <p:cNvPr id="3081" name="Picture 14" descr="ML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463" y="404813"/>
            <a:ext cx="4281487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85217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528" y="228600"/>
            <a:ext cx="8518847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nl-NL" altLang="nl-NL" sz="3600" b="1">
                <a:latin typeface="Arial" charset="0"/>
                <a:cs typeface="Arial" charset="0"/>
              </a:rPr>
              <a:t>Loopbaanoriëntatie in 5 VWO</a:t>
            </a:r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179512" y="1605104"/>
            <a:ext cx="8280920" cy="5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40" tIns="45720" rIns="91440" bIns="45720" anchor="t">
            <a:spAutoFit/>
          </a:bodyPr>
          <a:lstStyle/>
          <a:p>
            <a:pPr marL="890270" lvl="2"/>
            <a:r>
              <a:rPr lang="nl-NL" altLang="nl-NL" sz="2400" dirty="0">
                <a:latin typeface="Arial"/>
                <a:cs typeface="Arial"/>
              </a:rPr>
              <a:t>LOB-activiteiten:</a:t>
            </a:r>
            <a:br>
              <a:rPr lang="nl-NL" altLang="nl-NL" sz="2400" dirty="0">
                <a:latin typeface="Arial" charset="0"/>
                <a:cs typeface="Arial" charset="0"/>
              </a:rPr>
            </a:br>
            <a:endParaRPr lang="nl-NL" altLang="nl-NL" sz="2400">
              <a:latin typeface="Arial" charset="0"/>
              <a:cs typeface="Arial" charset="0"/>
            </a:endParaRPr>
          </a:p>
          <a:p>
            <a:pPr marL="1690370" lvl="3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l-NL" altLang="nl-NL" sz="2400" dirty="0">
                <a:latin typeface="Arial"/>
                <a:cs typeface="Arial"/>
              </a:rPr>
              <a:t>Afronden LOB 4VWO</a:t>
            </a:r>
          </a:p>
          <a:p>
            <a:pPr marL="1690370" lvl="3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l-NL" altLang="nl-NL" sz="2400" dirty="0">
                <a:latin typeface="Arial"/>
                <a:cs typeface="Arial"/>
              </a:rPr>
              <a:t>Open dagen</a:t>
            </a:r>
          </a:p>
          <a:p>
            <a:pPr marL="1690370" lvl="3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l-NL" altLang="nl-NL" sz="2400" dirty="0">
                <a:latin typeface="Arial"/>
                <a:cs typeface="Arial"/>
              </a:rPr>
              <a:t>Proef studeren</a:t>
            </a:r>
          </a:p>
          <a:p>
            <a:pPr marL="1690370" lvl="3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l-NL" altLang="nl-NL" sz="2400" dirty="0">
                <a:latin typeface="Arial"/>
                <a:cs typeface="Arial"/>
              </a:rPr>
              <a:t>Beroepenmarkt 19 november</a:t>
            </a:r>
          </a:p>
          <a:p>
            <a:pPr marL="1690370" lvl="3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nl-NL" altLang="nl-NL" sz="2400" dirty="0">
                <a:latin typeface="Arial"/>
                <a:cs typeface="Arial"/>
              </a:rPr>
              <a:t>gesprekken coach en decaan</a:t>
            </a:r>
          </a:p>
          <a:p>
            <a:pPr marL="1690370" lvl="3" indent="-342900">
              <a:buFont typeface="Wingdings" panose="05000000000000000000" pitchFamily="2" charset="2"/>
              <a:buChar char="ü"/>
            </a:pPr>
            <a:r>
              <a:rPr lang="nl-NL" altLang="nl-NL" sz="2400" dirty="0">
                <a:latin typeface="Arial"/>
                <a:cs typeface="Arial"/>
              </a:rPr>
              <a:t>…</a:t>
            </a:r>
            <a:br>
              <a:rPr lang="nl-NL" altLang="nl-NL" sz="2400" dirty="0">
                <a:latin typeface="Arial" charset="0"/>
                <a:cs typeface="Arial" charset="0"/>
              </a:rPr>
            </a:br>
            <a:endParaRPr lang="nl-NL" altLang="nl-NL" sz="2400" b="1">
              <a:latin typeface="Arial" charset="0"/>
              <a:cs typeface="Arial" charset="0"/>
            </a:endParaRPr>
          </a:p>
          <a:p>
            <a:pPr marL="1233170" lvl="2" indent="-342900">
              <a:buFont typeface="Arial" panose="020B0604020202020204" pitchFamily="34" charset="0"/>
              <a:buChar char="•"/>
            </a:pPr>
            <a:r>
              <a:rPr lang="nl-NL" altLang="nl-NL" sz="2400" dirty="0">
                <a:solidFill>
                  <a:srgbClr val="FF0000"/>
                </a:solidFill>
                <a:latin typeface="Arial"/>
                <a:cs typeface="Arial"/>
              </a:rPr>
              <a:t>Aanvragen</a:t>
            </a:r>
            <a:r>
              <a:rPr lang="nl-NL" altLang="nl-NL" sz="2400" dirty="0">
                <a:latin typeface="Arial"/>
                <a:cs typeface="Arial"/>
              </a:rPr>
              <a:t> van bezoeken open dagen/ </a:t>
            </a:r>
            <a:r>
              <a:rPr lang="nl-NL" altLang="nl-NL" sz="2400" dirty="0" err="1">
                <a:latin typeface="Arial"/>
                <a:cs typeface="Arial"/>
              </a:rPr>
              <a:t>proefstuderen</a:t>
            </a:r>
            <a:r>
              <a:rPr lang="nl-NL" altLang="nl-NL" sz="2400" dirty="0">
                <a:latin typeface="Arial"/>
                <a:cs typeface="Arial"/>
              </a:rPr>
              <a:t> bij de DECAAN</a:t>
            </a:r>
            <a:br>
              <a:rPr lang="nl-NL" altLang="nl-NL" sz="2400" dirty="0">
                <a:latin typeface="Arial" charset="0"/>
                <a:cs typeface="Arial" charset="0"/>
              </a:rPr>
            </a:br>
            <a:r>
              <a:rPr lang="nl-NL" altLang="nl-NL" sz="2400" dirty="0">
                <a:latin typeface="Arial"/>
                <a:cs typeface="Arial"/>
              </a:rPr>
              <a:t>(met verzuimformulier en bewijs van aanmelden + niet op een </a:t>
            </a:r>
            <a:r>
              <a:rPr lang="nl-NL" altLang="nl-NL" sz="2400" dirty="0" err="1">
                <a:latin typeface="Arial"/>
                <a:cs typeface="Arial"/>
              </a:rPr>
              <a:t>toetsdag</a:t>
            </a:r>
            <a:r>
              <a:rPr lang="nl-NL" altLang="nl-NL" sz="2400" dirty="0">
                <a:latin typeface="Arial"/>
                <a:cs typeface="Arial"/>
              </a:rPr>
              <a:t>)</a:t>
            </a:r>
          </a:p>
          <a:p>
            <a:pPr marL="1233170" lvl="2" indent="-342900">
              <a:buFont typeface="Arial" panose="020B0604020202020204" pitchFamily="34" charset="0"/>
              <a:buChar char="•"/>
            </a:pPr>
            <a:endParaRPr lang="nl-NL" altLang="nl-NL" sz="2400" b="1">
              <a:latin typeface="Arial" charset="0"/>
              <a:cs typeface="Arial" charset="0"/>
            </a:endParaRPr>
          </a:p>
        </p:txBody>
      </p:sp>
      <p:pic>
        <p:nvPicPr>
          <p:cNvPr id="6148" name="Picture 6" descr="logo_Montaig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500" y="6486525"/>
            <a:ext cx="5715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09471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99" y="609600"/>
            <a:ext cx="6626697" cy="1320800"/>
          </a:xfrm>
        </p:spPr>
        <p:txBody>
          <a:bodyPr>
            <a:normAutofit fontScale="90000"/>
          </a:bodyPr>
          <a:lstStyle/>
          <a:p>
            <a:r>
              <a:rPr lang="nl-NL" altLang="nl-NL" sz="3200" b="1">
                <a:latin typeface="Arial" charset="0"/>
                <a:cs typeface="Arial" charset="0"/>
              </a:rPr>
              <a:t>Waarom is LOB belangrijk in 5 VWO</a:t>
            </a:r>
            <a:br>
              <a:rPr lang="nl-NL" altLang="nl-NL" sz="3200" b="1">
                <a:solidFill>
                  <a:srgbClr val="FF0000"/>
                </a:solidFill>
                <a:latin typeface="Arial" charset="0"/>
                <a:cs typeface="Arial" charset="0"/>
              </a:rPr>
            </a:br>
            <a:endParaRPr lang="nl-NL" altLang="nl-NL" sz="3200" b="1">
              <a:solidFill>
                <a:schemeClr val="tx1">
                  <a:lumMod val="75000"/>
                  <a:lumOff val="2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>
          <a:xfrm>
            <a:off x="609599" y="2160590"/>
            <a:ext cx="6347714" cy="4087810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365125" lvl="1" indent="0">
              <a:buNone/>
              <a:defRPr/>
            </a:pPr>
            <a:r>
              <a:rPr lang="nl-NL" sz="2400" dirty="0">
                <a:latin typeface="Arial"/>
                <a:cs typeface="Arial"/>
              </a:rPr>
              <a:t>Ontwikkelingen hoger onderwijs</a:t>
            </a:r>
          </a:p>
          <a:p>
            <a:pPr marL="895350" lvl="1" indent="-530225">
              <a:defRPr/>
            </a:pPr>
            <a:r>
              <a:rPr lang="nl-NL" sz="2400" dirty="0">
                <a:latin typeface="Arial"/>
                <a:cs typeface="Arial"/>
              </a:rPr>
              <a:t>studiefinanciering </a:t>
            </a:r>
          </a:p>
          <a:p>
            <a:pPr marL="895350" lvl="1" indent="-530225">
              <a:defRPr/>
            </a:pPr>
            <a:r>
              <a:rPr lang="nl-NL" sz="2400" dirty="0">
                <a:latin typeface="Arial"/>
                <a:cs typeface="Arial"/>
              </a:rPr>
              <a:t>decentrale selectie, vaak cijferlijst 5 vwo</a:t>
            </a:r>
          </a:p>
          <a:p>
            <a:pPr marL="895350" lvl="1" indent="-530225">
              <a:defRPr/>
            </a:pPr>
            <a:r>
              <a:rPr lang="nl-NL" sz="2400" dirty="0">
                <a:solidFill>
                  <a:srgbClr val="FF0000"/>
                </a:solidFill>
                <a:latin typeface="Arial"/>
                <a:cs typeface="Arial"/>
              </a:rPr>
              <a:t>15 januari uiterlijk aanmelden volgend schooljaar</a:t>
            </a:r>
            <a:endParaRPr lang="nl-NL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895350" lvl="1" indent="-530225">
              <a:defRPr/>
            </a:pPr>
            <a:r>
              <a:rPr lang="nl-NL" sz="2400" dirty="0">
                <a:latin typeface="Arial"/>
                <a:cs typeface="Arial"/>
              </a:rPr>
              <a:t>toelatingseisen, kijk bij studie zelf</a:t>
            </a:r>
          </a:p>
          <a:p>
            <a:pPr marL="895350" lvl="1" indent="-530225">
              <a:defRPr/>
            </a:pPr>
            <a:r>
              <a:rPr lang="nl-NL" sz="2400" dirty="0">
                <a:latin typeface="Arial"/>
                <a:cs typeface="Arial"/>
              </a:rPr>
              <a:t>bachelor / master</a:t>
            </a:r>
          </a:p>
          <a:p>
            <a:pPr marL="895350" lvl="1" indent="-530225">
              <a:defRPr/>
            </a:pPr>
            <a:r>
              <a:rPr lang="nl-NL" sz="2400" dirty="0">
                <a:latin typeface="Arial"/>
                <a:cs typeface="Arial"/>
              </a:rPr>
              <a:t>bindend negatief studieadvies (ook in jaar twee)</a:t>
            </a:r>
          </a:p>
          <a:p>
            <a:pPr marL="365760" lvl="1" indent="0">
              <a:defRPr/>
            </a:pPr>
            <a:endParaRPr lang="nl-NL">
              <a:latin typeface="Arial" pitchFamily="34" charset="0"/>
              <a:cs typeface="Arial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nl-NL" sz="2800" dirty="0">
                <a:latin typeface="Arial"/>
                <a:cs typeface="Arial"/>
              </a:rPr>
              <a:t>		</a:t>
            </a:r>
            <a:endParaRPr lang="nl-NL" dirty="0">
              <a:latin typeface="Arial"/>
              <a:cs typeface="Arial"/>
            </a:endParaRPr>
          </a:p>
        </p:txBody>
      </p:sp>
      <p:pic>
        <p:nvPicPr>
          <p:cNvPr id="7172" name="Picture 9" descr="logo_Montaig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500" y="6486525"/>
            <a:ext cx="5715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34619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nl-NL" sz="3600" b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Decentrale selectie of </a:t>
            </a:r>
            <a:r>
              <a:rPr lang="nl-NL" sz="3600" b="1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fixusstudies</a:t>
            </a:r>
            <a:endParaRPr lang="nl-NL">
              <a:solidFill>
                <a:schemeClr val="accent1"/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09598" y="2160590"/>
            <a:ext cx="7778825" cy="469741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114300" indent="0">
              <a:buNone/>
            </a:pPr>
            <a:r>
              <a:rPr lang="nl-NL" sz="2000" dirty="0"/>
              <a:t>Hogescholen en universiteiten selecteren zelf studenten voor hun lotingsstudies. Dit heet decentrale selectie. </a:t>
            </a:r>
          </a:p>
          <a:p>
            <a:pPr marL="114300" indent="0">
              <a:buNone/>
            </a:pPr>
            <a:r>
              <a:rPr lang="nl-NL" sz="2000" dirty="0"/>
              <a:t>Er wordt dan niet meer alleen gekeken naar je gemiddelde cijfer. Belangrijk zijn ook je motivatie, persoonlijkheid en eerdere schoolprestaties. </a:t>
            </a:r>
          </a:p>
          <a:p>
            <a:pPr marL="114300" indent="0">
              <a:buNone/>
            </a:pPr>
            <a:r>
              <a:rPr lang="nl-NL" sz="2000" dirty="0"/>
              <a:t>De onderwijsinstelling bepaalt wat de selectiecriteria precies zijn. Zo wordt de kans groter dat de juiste student op de juiste plek komt.</a:t>
            </a:r>
            <a:br>
              <a:rPr lang="nl-NL" sz="2000" dirty="0"/>
            </a:br>
            <a:r>
              <a:rPr lang="nl-NL" sz="2000" dirty="0">
                <a:ea typeface="+mn-lt"/>
                <a:cs typeface="+mn-lt"/>
                <a:hlinkClick r:id="rId2"/>
              </a:rPr>
              <a:t>Welke opleidingen hebben een numerus fixus? - Studiekeuze123</a:t>
            </a:r>
            <a:endParaRPr lang="nl-NL" sz="2000" dirty="0"/>
          </a:p>
          <a:p>
            <a:pPr marL="114300" indent="0">
              <a:buNone/>
            </a:pPr>
            <a:r>
              <a:rPr lang="nl-NL" sz="2000" dirty="0">
                <a:solidFill>
                  <a:srgbClr val="FF0000"/>
                </a:solidFill>
              </a:rPr>
              <a:t>Aanmelden uiterlijk 15 januari 2026</a:t>
            </a:r>
          </a:p>
          <a:p>
            <a:pPr marL="114300" indent="0">
              <a:buNone/>
            </a:pPr>
            <a:r>
              <a:rPr lang="nl-NL" sz="2000" dirty="0">
                <a:solidFill>
                  <a:srgbClr val="FF0000"/>
                </a:solidFill>
              </a:rPr>
              <a:t>Beslissing 15 april (dus voor examenuitslag)</a:t>
            </a:r>
          </a:p>
          <a:p>
            <a:pPr marL="114300" indent="0">
              <a:buNone/>
            </a:pPr>
            <a:r>
              <a:rPr lang="nl-NL" sz="2000" dirty="0">
                <a:solidFill>
                  <a:srgbClr val="FF0000"/>
                </a:solidFill>
                <a:hlinkClick r:id="rId3"/>
              </a:rPr>
              <a:t>studiekeuze 123</a:t>
            </a:r>
            <a:endParaRPr lang="nl-NL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503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1520" y="228600"/>
            <a:ext cx="8590855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nl-NL" altLang="nl-NL" sz="3600" b="1">
                <a:solidFill>
                  <a:schemeClr val="tx1"/>
                </a:solidFill>
                <a:latin typeface="Arial" charset="0"/>
                <a:cs typeface="Arial" charset="0"/>
              </a:rPr>
              <a:t>Loopbaanoriëntatie in de examenklas:</a:t>
            </a:r>
            <a:br>
              <a:rPr lang="nl-NL" altLang="nl-NL" sz="3600" b="1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nl-NL" altLang="nl-NL" sz="3600" b="1">
                <a:solidFill>
                  <a:schemeClr val="tx1"/>
                </a:solidFill>
                <a:latin typeface="Arial" charset="0"/>
                <a:cs typeface="Arial" charset="0"/>
              </a:rPr>
              <a:t>Inschrijven</a:t>
            </a:r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467544" y="1378505"/>
            <a:ext cx="7391400" cy="4693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nl-NL" sz="2600">
                <a:latin typeface="Arial" charset="0"/>
                <a:cs typeface="Arial" charset="0"/>
              </a:rPr>
              <a:t>Belangrijke sites:</a:t>
            </a:r>
          </a:p>
          <a:p>
            <a:pPr marL="514350" indent="-514350" eaLnBrk="1" hangingPunct="1">
              <a:spcBef>
                <a:spcPct val="50000"/>
              </a:spcBef>
              <a:buFontTx/>
              <a:buAutoNum type="arabicPeriod"/>
              <a:defRPr/>
            </a:pPr>
            <a:r>
              <a:rPr lang="nl-NL" sz="2600">
                <a:latin typeface="Arial" charset="0"/>
                <a:cs typeface="Arial" charset="0"/>
                <a:hlinkClick r:id="rId3"/>
              </a:rPr>
              <a:t>studielink</a:t>
            </a:r>
            <a:endParaRPr lang="nl-NL" sz="2600">
              <a:latin typeface="Arial" charset="0"/>
              <a:cs typeface="Arial" charset="0"/>
            </a:endParaRP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nl-NL" altLang="nl-NL" sz="2600" dirty="0">
                <a:latin typeface="Arial"/>
                <a:cs typeface="Arial"/>
                <a:hlinkClick r:id="rId4"/>
              </a:rPr>
              <a:t>duo</a:t>
            </a:r>
            <a:r>
              <a:rPr lang="nl-NL" altLang="nl-NL" sz="2600" dirty="0">
                <a:latin typeface="Arial"/>
                <a:cs typeface="Arial"/>
              </a:rPr>
              <a:t>, </a:t>
            </a:r>
            <a:r>
              <a:rPr lang="nl-NL" altLang="nl-NL" sz="2600" dirty="0">
                <a:latin typeface="Arial"/>
                <a:cs typeface="Arial"/>
                <a:hlinkClick r:id="rId5"/>
              </a:rPr>
              <a:t>duo studiefinanciering</a:t>
            </a:r>
            <a:endParaRPr lang="nl-NL" altLang="nl-NL" sz="2600">
              <a:latin typeface="Arial"/>
              <a:cs typeface="Arial"/>
            </a:endParaRPr>
          </a:p>
          <a:p>
            <a:pPr marL="514350" indent="-514350">
              <a:spcBef>
                <a:spcPct val="50000"/>
              </a:spcBef>
              <a:buAutoNum type="arabicPeriod"/>
            </a:pPr>
            <a:r>
              <a:rPr lang="nl-NL" altLang="nl-NL" sz="2600" dirty="0">
                <a:latin typeface="Arial"/>
                <a:cs typeface="Arial"/>
                <a:hlinkClick r:id="rId6"/>
              </a:rPr>
              <a:t>rijksoverheid aanmelden selectiestudies</a:t>
            </a:r>
            <a:endParaRPr lang="nl-NL" altLang="nl-NL" sz="2600">
              <a:latin typeface="Arial"/>
              <a:cs typeface="Arial"/>
            </a:endParaRP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nl-NL" altLang="nl-NL" sz="2600">
                <a:latin typeface="Arial" charset="0"/>
                <a:cs typeface="Arial" charset="0"/>
                <a:hlinkClick r:id="rId7"/>
              </a:rPr>
              <a:t>studiekeuze123</a:t>
            </a:r>
            <a:endParaRPr lang="nl-NL" altLang="nl-NL" sz="2600">
              <a:latin typeface="Arial" charset="0"/>
              <a:cs typeface="Arial" charset="0"/>
            </a:endParaRP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nl-NL" altLang="nl-NL" sz="2600">
                <a:latin typeface="Arial" charset="0"/>
                <a:cs typeface="Arial" charset="0"/>
                <a:hlinkClick r:id="rId8"/>
              </a:rPr>
              <a:t>Studeermeteenplan.nl</a:t>
            </a:r>
            <a:endParaRPr lang="nl-NL" altLang="nl-NL" sz="2600">
              <a:latin typeface="Arial" charset="0"/>
              <a:cs typeface="Arial" charset="0"/>
            </a:endParaRP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nl-NL" sz="2600">
                <a:latin typeface="Arial" charset="0"/>
                <a:cs typeface="Arial" charset="0"/>
                <a:hlinkClick r:id="rId9"/>
              </a:rPr>
              <a:t>informatie tussenjaar</a:t>
            </a:r>
            <a:endParaRPr lang="nl-NL" sz="2600">
              <a:latin typeface="Arial" charset="0"/>
              <a:cs typeface="Arial" charset="0"/>
            </a:endParaRPr>
          </a:p>
          <a:p>
            <a:pPr marL="514350" indent="-514350">
              <a:spcBef>
                <a:spcPct val="50000"/>
              </a:spcBef>
              <a:buFont typeface="+mj-lt"/>
              <a:buAutoNum type="arabicPeriod"/>
            </a:pPr>
            <a:r>
              <a:rPr lang="nl-NL" sz="2600" b="0" i="0" err="1">
                <a:solidFill>
                  <a:srgbClr val="333333"/>
                </a:solidFill>
                <a:effectLst/>
                <a:latin typeface="Lato" panose="020F0502020204030203" pitchFamily="34" charset="0"/>
                <a:hlinkClick r:id="rId10"/>
              </a:rPr>
              <a:t>nibud</a:t>
            </a:r>
            <a:r>
              <a:rPr lang="nl-NL" sz="2600" b="0" i="0">
                <a:solidFill>
                  <a:srgbClr val="333333"/>
                </a:solidFill>
                <a:effectLst/>
                <a:latin typeface="Lato" panose="020F0502020204030203" pitchFamily="34" charset="0"/>
                <a:hlinkClick r:id="rId10"/>
              </a:rPr>
              <a:t>: wat kost studeren</a:t>
            </a:r>
            <a:endParaRPr lang="nl-NL" altLang="nl-NL" sz="2600">
              <a:latin typeface="Arial" charset="0"/>
              <a:cs typeface="Arial" charset="0"/>
            </a:endParaRPr>
          </a:p>
        </p:txBody>
      </p:sp>
      <p:pic>
        <p:nvPicPr>
          <p:cNvPr id="11268" name="Picture 7" descr="logo_Montaigne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572500" y="6486525"/>
            <a:ext cx="5715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81948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b="1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 kost studeren</a:t>
            </a:r>
          </a:p>
        </p:txBody>
      </p:sp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C91D0086-F4A5-9032-7D12-E60532B33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  <a:p>
            <a:pPr marL="0" indent="0">
              <a:buNone/>
            </a:pPr>
            <a:r>
              <a:rPr lang="nl-NL"/>
              <a:t>Je kunt alvast informatie vinden over studiefinanciering op de volgende sites</a:t>
            </a:r>
          </a:p>
          <a:p>
            <a:r>
              <a:rPr lang="nl-NL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Nibud</a:t>
            </a:r>
            <a:endParaRPr lang="nl-NL" sz="18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>
                <a:hlinkClick r:id="rId3"/>
              </a:rPr>
              <a:t>https://duo.nl/particulier/studiefinanciering/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2295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71DB11-66E7-88CE-DA01-CB5862EF8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Wat ga je dus doen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FF7DCBB-838A-A103-B6AB-6984096CDA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772816"/>
            <a:ext cx="8066857" cy="4680520"/>
          </a:xfrm>
        </p:spPr>
        <p:txBody>
          <a:bodyPr>
            <a:normAutofit fontScale="92500" lnSpcReduction="10000"/>
          </a:bodyPr>
          <a:lstStyle/>
          <a:p>
            <a:r>
              <a:rPr lang="nl-NL" sz="2000"/>
              <a:t>Vul opnieuw de opdracht “Oriëntatiemeter” in </a:t>
            </a:r>
          </a:p>
          <a:p>
            <a:r>
              <a:rPr lang="nl-NL" sz="2000"/>
              <a:t>Kijk naar meeloopdagen en </a:t>
            </a:r>
            <a:r>
              <a:rPr lang="nl-NL" sz="2000" err="1"/>
              <a:t>proefstudeerdagen</a:t>
            </a:r>
            <a:r>
              <a:rPr lang="nl-NL" sz="2000"/>
              <a:t> (en eventueel open dagen) en plan deze</a:t>
            </a:r>
          </a:p>
          <a:p>
            <a:r>
              <a:rPr lang="nl-NL" sz="2000"/>
              <a:t>Maak gebruik van de informatie die je wordt aangeboden op de Studie- en Beroepenmarkt</a:t>
            </a:r>
          </a:p>
          <a:p>
            <a:r>
              <a:rPr lang="nl-NL" sz="2000"/>
              <a:t>Investeer tijd in het onderzoeken van wat verschillende studies inhouden</a:t>
            </a:r>
          </a:p>
          <a:p>
            <a:r>
              <a:rPr lang="nl-NL" sz="2000"/>
              <a:t>Praat erover met je mentor, ouders en decaan</a:t>
            </a:r>
          </a:p>
          <a:p>
            <a:r>
              <a:rPr lang="nl-NL" sz="2000"/>
              <a:t>…</a:t>
            </a:r>
          </a:p>
          <a:p>
            <a:pPr marL="0" indent="0">
              <a:buNone/>
            </a:pPr>
            <a:endParaRPr lang="nl-NL"/>
          </a:p>
          <a:p>
            <a:endParaRPr lang="nl-NL" sz="2100"/>
          </a:p>
          <a:p>
            <a:r>
              <a:rPr lang="nl-NL" sz="2100"/>
              <a:t>Zorg dat je aan het einde van het jaar een shortlist hebt van mogelijke studies (of tussenjaarplan)</a:t>
            </a:r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366810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786f713-d445-460d-aef8-598269fb8bef" xsi:nil="true"/>
    <lcf76f155ced4ddcb4097134ff3c332f xmlns="2d31fe58-cb50-493e-b05f-f0ac18de7977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3FF5CD6CB68E48ADBE896640D366F1" ma:contentTypeVersion="12" ma:contentTypeDescription="Een nieuw document maken." ma:contentTypeScope="" ma:versionID="d6614cb693f5ccedb5899be09e9937bb">
  <xsd:schema xmlns:xsd="http://www.w3.org/2001/XMLSchema" xmlns:xs="http://www.w3.org/2001/XMLSchema" xmlns:p="http://schemas.microsoft.com/office/2006/metadata/properties" xmlns:ns2="2d31fe58-cb50-493e-b05f-f0ac18de7977" xmlns:ns3="8786f713-d445-460d-aef8-598269fb8bef" targetNamespace="http://schemas.microsoft.com/office/2006/metadata/properties" ma:root="true" ma:fieldsID="85d098b7274c88da1231d61dc7dc1d17" ns2:_="" ns3:_="">
    <xsd:import namespace="2d31fe58-cb50-493e-b05f-f0ac18de7977"/>
    <xsd:import namespace="8786f713-d445-460d-aef8-598269fb8be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31fe58-cb50-493e-b05f-f0ac18de79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Afbeeldingtags" ma:readOnly="false" ma:fieldId="{5cf76f15-5ced-4ddc-b409-7134ff3c332f}" ma:taxonomyMulti="true" ma:sspId="47e29f20-03ed-426b-ba23-780e5625f2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86f713-d445-460d-aef8-598269fb8bef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348dcf73-c2f3-425f-9edd-2021dc1be3fb}" ma:internalName="TaxCatchAll" ma:showField="CatchAllData" ma:web="8786f713-d445-460d-aef8-598269fb8be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340E85E-A4E8-42F0-8AAE-46E23ECBAFFE}">
  <ds:schemaRefs>
    <ds:schemaRef ds:uri="19086337-c262-4a4c-8dfc-2a6cade47238"/>
    <ds:schemaRef ds:uri="8786f713-d445-460d-aef8-598269fb8bef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A76989D-08BC-45E4-BED9-DE9BD7C0AD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FFA830-A187-4E63-8A65-B330B3B7304D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312</Words>
  <Application>Microsoft Office PowerPoint</Application>
  <PresentationFormat>Diavoorstelling (4:3)</PresentationFormat>
  <Paragraphs>53</Paragraphs>
  <Slides>7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Facet</vt:lpstr>
      <vt:lpstr>Loopbaanoriëntatie  in 5 VWO</vt:lpstr>
      <vt:lpstr>Loopbaanoriëntatie in 5 VWO</vt:lpstr>
      <vt:lpstr>Waarom is LOB belangrijk in 5 VWO </vt:lpstr>
      <vt:lpstr>Decentrale selectie of fixusstudies</vt:lpstr>
      <vt:lpstr>Loopbaanoriëntatie in de examenklas: Inschrijven</vt:lpstr>
      <vt:lpstr>Wat kost studeren</vt:lpstr>
      <vt:lpstr>Wat ga je dus doen</vt:lpstr>
    </vt:vector>
  </TitlesOfParts>
  <Company>Esloo Onderwijsgroep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Loopbaanoriëntatie  in de  examenklas</dc:title>
  <dc:creator>Gerdien Zijlstra</dc:creator>
  <cp:lastModifiedBy>Gerdien Zijlstra</cp:lastModifiedBy>
  <cp:revision>10</cp:revision>
  <dcterms:created xsi:type="dcterms:W3CDTF">2016-08-22T12:50:35Z</dcterms:created>
  <dcterms:modified xsi:type="dcterms:W3CDTF">2024-08-23T08:27:15Z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0x010100EA3FF5CD6CB68E48ADBE896640D366F1</vt:lpwstr>
  </property>
  <property fmtid="{D5CDD505-2E9C-101B-9397-08002B2CF9AE}" pid="3" name="Order">
    <vt:r8>599600</vt:r8>
  </property>
  <property fmtid="{D5CDD505-2E9C-101B-9397-08002B2CF9AE}" pid="4" name="MediaServiceImageTags">
    <vt:lpwstr/>
  </property>
</Properties>
</file>