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  <p:sldMasterId id="2147483697" r:id="rId5"/>
  </p:sldMasterIdLst>
  <p:notesMasterIdLst>
    <p:notesMasterId r:id="rId28"/>
  </p:notesMasterIdLst>
  <p:handoutMasterIdLst>
    <p:handoutMasterId r:id="rId29"/>
  </p:handoutMasterIdLst>
  <p:sldIdLst>
    <p:sldId id="256" r:id="rId6"/>
    <p:sldId id="282" r:id="rId7"/>
    <p:sldId id="257" r:id="rId8"/>
    <p:sldId id="281" r:id="rId9"/>
    <p:sldId id="304" r:id="rId10"/>
    <p:sldId id="303" r:id="rId11"/>
    <p:sldId id="262" r:id="rId12"/>
    <p:sldId id="266" r:id="rId13"/>
    <p:sldId id="287" r:id="rId14"/>
    <p:sldId id="288" r:id="rId15"/>
    <p:sldId id="289" r:id="rId16"/>
    <p:sldId id="290" r:id="rId17"/>
    <p:sldId id="302" r:id="rId18"/>
    <p:sldId id="300" r:id="rId19"/>
    <p:sldId id="301" r:id="rId20"/>
    <p:sldId id="299" r:id="rId21"/>
    <p:sldId id="295" r:id="rId22"/>
    <p:sldId id="296" r:id="rId23"/>
    <p:sldId id="297" r:id="rId24"/>
    <p:sldId id="298" r:id="rId25"/>
    <p:sldId id="292" r:id="rId26"/>
    <p:sldId id="293" r:id="rId27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B9EA9-B54F-461A-B2F6-11FA2C47EF2A}" v="45" dt="2024-11-14T15:25:21.127"/>
    <p1510:client id="{D0BD2FD2-5306-4B5E-A89B-16DA1E07786E}" vWet="2" dt="2024-11-14T15:24:25.6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Holterman" userId="a6bc98a2-0b34-41dc-94fc-606ae6129852" providerId="ADAL" clId="{1FAB9EA9-B54F-461A-B2F6-11FA2C47EF2A}"/>
    <pc:docChg chg="undo custSel addSld modSld">
      <pc:chgData name="Stephanie Holterman" userId="a6bc98a2-0b34-41dc-94fc-606ae6129852" providerId="ADAL" clId="{1FAB9EA9-B54F-461A-B2F6-11FA2C47EF2A}" dt="2024-11-14T15:25:21.127" v="261" actId="20577"/>
      <pc:docMkLst>
        <pc:docMk/>
      </pc:docMkLst>
      <pc:sldChg chg="modSp mod">
        <pc:chgData name="Stephanie Holterman" userId="a6bc98a2-0b34-41dc-94fc-606ae6129852" providerId="ADAL" clId="{1FAB9EA9-B54F-461A-B2F6-11FA2C47EF2A}" dt="2024-11-03T15:52:57.989" v="5" actId="20577"/>
        <pc:sldMkLst>
          <pc:docMk/>
          <pc:sldMk cId="1633515443" sldId="256"/>
        </pc:sldMkLst>
        <pc:spChg chg="mod">
          <ac:chgData name="Stephanie Holterman" userId="a6bc98a2-0b34-41dc-94fc-606ae6129852" providerId="ADAL" clId="{1FAB9EA9-B54F-461A-B2F6-11FA2C47EF2A}" dt="2024-11-03T15:52:57.989" v="5" actId="20577"/>
          <ac:spMkLst>
            <pc:docMk/>
            <pc:sldMk cId="1633515443" sldId="256"/>
            <ac:spMk id="4" creationId="{00000000-0000-0000-0000-000000000000}"/>
          </ac:spMkLst>
        </pc:spChg>
      </pc:sldChg>
      <pc:sldChg chg="modSp mod">
        <pc:chgData name="Stephanie Holterman" userId="a6bc98a2-0b34-41dc-94fc-606ae6129852" providerId="ADAL" clId="{1FAB9EA9-B54F-461A-B2F6-11FA2C47EF2A}" dt="2024-11-03T15:54:48.850" v="68" actId="20577"/>
        <pc:sldMkLst>
          <pc:docMk/>
          <pc:sldMk cId="4123556690" sldId="281"/>
        </pc:sldMkLst>
        <pc:spChg chg="mod">
          <ac:chgData name="Stephanie Holterman" userId="a6bc98a2-0b34-41dc-94fc-606ae6129852" providerId="ADAL" clId="{1FAB9EA9-B54F-461A-B2F6-11FA2C47EF2A}" dt="2024-11-03T15:54:48.850" v="68" actId="20577"/>
          <ac:spMkLst>
            <pc:docMk/>
            <pc:sldMk cId="4123556690" sldId="281"/>
            <ac:spMk id="2" creationId="{00000000-0000-0000-0000-000000000000}"/>
          </ac:spMkLst>
        </pc:spChg>
      </pc:sldChg>
      <pc:sldChg chg="modSp mod">
        <pc:chgData name="Stephanie Holterman" userId="a6bc98a2-0b34-41dc-94fc-606ae6129852" providerId="ADAL" clId="{1FAB9EA9-B54F-461A-B2F6-11FA2C47EF2A}" dt="2024-11-14T15:24:57.957" v="255" actId="20577"/>
        <pc:sldMkLst>
          <pc:docMk/>
          <pc:sldMk cId="374755917" sldId="288"/>
        </pc:sldMkLst>
        <pc:graphicFrameChg chg="modGraphic">
          <ac:chgData name="Stephanie Holterman" userId="a6bc98a2-0b34-41dc-94fc-606ae6129852" providerId="ADAL" clId="{1FAB9EA9-B54F-461A-B2F6-11FA2C47EF2A}" dt="2024-11-14T15:24:57.957" v="255" actId="20577"/>
          <ac:graphicFrameMkLst>
            <pc:docMk/>
            <pc:sldMk cId="374755917" sldId="288"/>
            <ac:graphicFrameMk id="5" creationId="{00000000-0000-0000-0000-000000000000}"/>
          </ac:graphicFrameMkLst>
        </pc:graphicFrameChg>
      </pc:sldChg>
      <pc:sldChg chg="modSp mod">
        <pc:chgData name="Stephanie Holterman" userId="a6bc98a2-0b34-41dc-94fc-606ae6129852" providerId="ADAL" clId="{1FAB9EA9-B54F-461A-B2F6-11FA2C47EF2A}" dt="2024-11-14T15:23:19.248" v="216" actId="14734"/>
        <pc:sldMkLst>
          <pc:docMk/>
          <pc:sldMk cId="1524595295" sldId="295"/>
        </pc:sldMkLst>
        <pc:graphicFrameChg chg="modGraphic">
          <ac:chgData name="Stephanie Holterman" userId="a6bc98a2-0b34-41dc-94fc-606ae6129852" providerId="ADAL" clId="{1FAB9EA9-B54F-461A-B2F6-11FA2C47EF2A}" dt="2024-11-14T15:23:19.248" v="216" actId="14734"/>
          <ac:graphicFrameMkLst>
            <pc:docMk/>
            <pc:sldMk cId="1524595295" sldId="295"/>
            <ac:graphicFrameMk id="5" creationId="{00000000-0000-0000-0000-000000000000}"/>
          </ac:graphicFrameMkLst>
        </pc:graphicFrameChg>
      </pc:sldChg>
      <pc:sldChg chg="modSp mod">
        <pc:chgData name="Stephanie Holterman" userId="a6bc98a2-0b34-41dc-94fc-606ae6129852" providerId="ADAL" clId="{1FAB9EA9-B54F-461A-B2F6-11FA2C47EF2A}" dt="2024-11-14T15:25:21.127" v="261" actId="20577"/>
        <pc:sldMkLst>
          <pc:docMk/>
          <pc:sldMk cId="629992009" sldId="302"/>
        </pc:sldMkLst>
        <pc:graphicFrameChg chg="modGraphic">
          <ac:chgData name="Stephanie Holterman" userId="a6bc98a2-0b34-41dc-94fc-606ae6129852" providerId="ADAL" clId="{1FAB9EA9-B54F-461A-B2F6-11FA2C47EF2A}" dt="2024-11-14T15:25:21.127" v="261" actId="20577"/>
          <ac:graphicFrameMkLst>
            <pc:docMk/>
            <pc:sldMk cId="629992009" sldId="302"/>
            <ac:graphicFrameMk id="5" creationId="{00000000-0000-0000-0000-000000000000}"/>
          </ac:graphicFrameMkLst>
        </pc:graphicFrameChg>
      </pc:sldChg>
      <pc:sldChg chg="modSp mod">
        <pc:chgData name="Stephanie Holterman" userId="a6bc98a2-0b34-41dc-94fc-606ae6129852" providerId="ADAL" clId="{1FAB9EA9-B54F-461A-B2F6-11FA2C47EF2A}" dt="2024-11-03T17:34:50.104" v="214" actId="255"/>
        <pc:sldMkLst>
          <pc:docMk/>
          <pc:sldMk cId="2075810799" sldId="303"/>
        </pc:sldMkLst>
        <pc:spChg chg="mod">
          <ac:chgData name="Stephanie Holterman" userId="a6bc98a2-0b34-41dc-94fc-606ae6129852" providerId="ADAL" clId="{1FAB9EA9-B54F-461A-B2F6-11FA2C47EF2A}" dt="2024-11-03T17:26:53.992" v="83" actId="20577"/>
          <ac:spMkLst>
            <pc:docMk/>
            <pc:sldMk cId="2075810799" sldId="303"/>
            <ac:spMk id="2" creationId="{76009739-1B7A-EFC2-1C27-23D08BF6755A}"/>
          </ac:spMkLst>
        </pc:spChg>
        <pc:spChg chg="mod">
          <ac:chgData name="Stephanie Holterman" userId="a6bc98a2-0b34-41dc-94fc-606ae6129852" providerId="ADAL" clId="{1FAB9EA9-B54F-461A-B2F6-11FA2C47EF2A}" dt="2024-11-03T17:34:50.104" v="214" actId="255"/>
          <ac:spMkLst>
            <pc:docMk/>
            <pc:sldMk cId="2075810799" sldId="303"/>
            <ac:spMk id="3" creationId="{04A4B7EC-7CA3-E87E-38E2-384957A47D84}"/>
          </ac:spMkLst>
        </pc:spChg>
      </pc:sldChg>
      <pc:sldChg chg="addSp delSp modSp add mod modAnim">
        <pc:chgData name="Stephanie Holterman" userId="a6bc98a2-0b34-41dc-94fc-606ae6129852" providerId="ADAL" clId="{1FAB9EA9-B54F-461A-B2F6-11FA2C47EF2A}" dt="2024-11-03T17:33:30.808" v="150"/>
        <pc:sldMkLst>
          <pc:docMk/>
          <pc:sldMk cId="2176672934" sldId="304"/>
        </pc:sldMkLst>
        <pc:spChg chg="mod">
          <ac:chgData name="Stephanie Holterman" userId="a6bc98a2-0b34-41dc-94fc-606ae6129852" providerId="ADAL" clId="{1FAB9EA9-B54F-461A-B2F6-11FA2C47EF2A}" dt="2024-11-03T17:27:11.786" v="106" actId="20577"/>
          <ac:spMkLst>
            <pc:docMk/>
            <pc:sldMk cId="2176672934" sldId="304"/>
            <ac:spMk id="2" creationId="{08EB355A-E2E6-B615-0183-3729E85E48F2}"/>
          </ac:spMkLst>
        </pc:spChg>
        <pc:spChg chg="del">
          <ac:chgData name="Stephanie Holterman" userId="a6bc98a2-0b34-41dc-94fc-606ae6129852" providerId="ADAL" clId="{1FAB9EA9-B54F-461A-B2F6-11FA2C47EF2A}" dt="2024-11-03T17:27:16.157" v="107" actId="478"/>
          <ac:spMkLst>
            <pc:docMk/>
            <pc:sldMk cId="2176672934" sldId="304"/>
            <ac:spMk id="3" creationId="{9B574E04-0B56-7AB7-A555-F9A7809883DA}"/>
          </ac:spMkLst>
        </pc:spChg>
        <pc:spChg chg="add del mod">
          <ac:chgData name="Stephanie Holterman" userId="a6bc98a2-0b34-41dc-94fc-606ae6129852" providerId="ADAL" clId="{1FAB9EA9-B54F-461A-B2F6-11FA2C47EF2A}" dt="2024-11-03T17:30:45.734" v="125" actId="478"/>
          <ac:spMkLst>
            <pc:docMk/>
            <pc:sldMk cId="2176672934" sldId="304"/>
            <ac:spMk id="5" creationId="{BBDF5927-9249-46B0-E12A-929D42D6775A}"/>
          </ac:spMkLst>
        </pc:spChg>
        <pc:picChg chg="add mod">
          <ac:chgData name="Stephanie Holterman" userId="a6bc98a2-0b34-41dc-94fc-606ae6129852" providerId="ADAL" clId="{1FAB9EA9-B54F-461A-B2F6-11FA2C47EF2A}" dt="2024-11-03T17:29:44.489" v="115" actId="1076"/>
          <ac:picMkLst>
            <pc:docMk/>
            <pc:sldMk cId="2176672934" sldId="304"/>
            <ac:picMk id="7" creationId="{28B41EF1-A61B-8F14-23F7-55E12096C7C3}"/>
          </ac:picMkLst>
        </pc:picChg>
        <pc:picChg chg="add del mod modCrop">
          <ac:chgData name="Stephanie Holterman" userId="a6bc98a2-0b34-41dc-94fc-606ae6129852" providerId="ADAL" clId="{1FAB9EA9-B54F-461A-B2F6-11FA2C47EF2A}" dt="2024-11-03T17:31:45.564" v="126" actId="478"/>
          <ac:picMkLst>
            <pc:docMk/>
            <pc:sldMk cId="2176672934" sldId="304"/>
            <ac:picMk id="9" creationId="{72972531-5888-CAF1-022E-B858A0560171}"/>
          </ac:picMkLst>
        </pc:picChg>
        <pc:picChg chg="add del mod">
          <ac:chgData name="Stephanie Holterman" userId="a6bc98a2-0b34-41dc-94fc-606ae6129852" providerId="ADAL" clId="{1FAB9EA9-B54F-461A-B2F6-11FA2C47EF2A}" dt="2024-11-03T17:33:20.043" v="146" actId="478"/>
          <ac:picMkLst>
            <pc:docMk/>
            <pc:sldMk cId="2176672934" sldId="304"/>
            <ac:picMk id="11" creationId="{FAF7ECFC-A522-A098-A467-D06B5A24C98B}"/>
          </ac:picMkLst>
        </pc:picChg>
        <pc:picChg chg="add mod">
          <ac:chgData name="Stephanie Holterman" userId="a6bc98a2-0b34-41dc-94fc-606ae6129852" providerId="ADAL" clId="{1FAB9EA9-B54F-461A-B2F6-11FA2C47EF2A}" dt="2024-11-03T17:33:28.331" v="149" actId="1076"/>
          <ac:picMkLst>
            <pc:docMk/>
            <pc:sldMk cId="2176672934" sldId="304"/>
            <ac:picMk id="13" creationId="{BCA78841-1BA7-E119-C208-DBC3BBF972ED}"/>
          </ac:picMkLst>
        </pc:picChg>
      </pc:sldChg>
    </pc:docChg>
  </pc:docChgLst>
  <pc:docChgLst>
    <pc:chgData name="Gerdien Zijlstra" userId="549cefa1-1c18-4b44-93a6-d399b9129167" providerId="ADAL" clId="{D0BD2FD2-5306-4B5E-A89B-16DA1E07786E}"/>
    <pc:docChg chg="modSld">
      <pc:chgData name="Gerdien Zijlstra" userId="549cefa1-1c18-4b44-93a6-d399b9129167" providerId="ADAL" clId="{D0BD2FD2-5306-4B5E-A89B-16DA1E07786E}" dt="2024-11-14T15:19:35.926" v="57" actId="20577"/>
      <pc:docMkLst>
        <pc:docMk/>
      </pc:docMkLst>
      <pc:sldChg chg="modSp mod">
        <pc:chgData name="Gerdien Zijlstra" userId="549cefa1-1c18-4b44-93a6-d399b9129167" providerId="ADAL" clId="{D0BD2FD2-5306-4B5E-A89B-16DA1E07786E}" dt="2024-11-14T15:19:21.779" v="55" actId="6549"/>
        <pc:sldMkLst>
          <pc:docMk/>
          <pc:sldMk cId="1524595295" sldId="295"/>
        </pc:sldMkLst>
        <pc:graphicFrameChg chg="modGraphic">
          <ac:chgData name="Gerdien Zijlstra" userId="549cefa1-1c18-4b44-93a6-d399b9129167" providerId="ADAL" clId="{D0BD2FD2-5306-4B5E-A89B-16DA1E07786E}" dt="2024-11-14T15:19:21.779" v="55" actId="6549"/>
          <ac:graphicFrameMkLst>
            <pc:docMk/>
            <pc:sldMk cId="1524595295" sldId="295"/>
            <ac:graphicFrameMk id="5" creationId="{00000000-0000-0000-0000-000000000000}"/>
          </ac:graphicFrameMkLst>
        </pc:graphicFrameChg>
      </pc:sldChg>
      <pc:sldChg chg="modSp mod">
        <pc:chgData name="Gerdien Zijlstra" userId="549cefa1-1c18-4b44-93a6-d399b9129167" providerId="ADAL" clId="{D0BD2FD2-5306-4B5E-A89B-16DA1E07786E}" dt="2024-11-14T15:19:35.926" v="57" actId="20577"/>
        <pc:sldMkLst>
          <pc:docMk/>
          <pc:sldMk cId="796931330" sldId="296"/>
        </pc:sldMkLst>
        <pc:graphicFrameChg chg="modGraphic">
          <ac:chgData name="Gerdien Zijlstra" userId="549cefa1-1c18-4b44-93a6-d399b9129167" providerId="ADAL" clId="{D0BD2FD2-5306-4B5E-A89B-16DA1E07786E}" dt="2024-11-14T15:19:35.926" v="57" actId="20577"/>
          <ac:graphicFrameMkLst>
            <pc:docMk/>
            <pc:sldMk cId="796931330" sldId="296"/>
            <ac:graphicFrameMk id="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994A1-33FA-40D5-AC59-4EF5C283AC44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C6A0D-9481-45DB-9CA9-CCB6B4B0E6C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75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2DDD4-4D13-476C-999A-D63F0021ECD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71065-CA47-420A-959B-3CEC47A02E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9456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F8144-CFAD-4F73-81A9-0C3B6F2C5640}" type="datetime1">
              <a:rPr lang="nl-NL" smtClean="0"/>
              <a:t>14-11-2024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6E37F5-79D2-4BB8-8B9B-98575B30B8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5013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8213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68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816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06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661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975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15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86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6251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531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2242F-63CA-456E-A1BF-1317897968C9}" type="datetime1">
              <a:rPr lang="nl-NL" smtClean="0"/>
              <a:t>14-11-2024</a:t>
            </a:fld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6E37F5-79D2-4BB8-8B9B-98575B30B809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C995-E232-4225-86A6-0B0A7C66BC8C}" type="datetime1">
              <a:rPr lang="nl-NL" smtClean="0"/>
              <a:t>14-11-2024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6E37F5-79D2-4BB8-8B9B-98575B30B809}" type="slidenum">
              <a:rPr lang="nl-NL" smtClean="0"/>
              <a:t>‹#›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7235-7BFD-4292-828C-39244791609F}" type="datetime1">
              <a:rPr lang="nl-NL" smtClean="0"/>
              <a:t>14-11-2024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6E37F5-79D2-4BB8-8B9B-98575B30B809}" type="slidenum">
              <a:rPr lang="nl-NL" smtClean="0"/>
              <a:t>‹#›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nl-NL"/>
              <a:t>1 november 2016</a:t>
            </a: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1CD00-7922-4568-809A-4B3CF7D89DCF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4E92-DA0A-4E9B-8BF3-E2ACE0A348B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44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.sosef@montaignelyceum.nl" TargetMode="External"/><Relationship Id="rId2" Type="http://schemas.openxmlformats.org/officeDocument/2006/relationships/hyperlink" Target="mailto:g.zijlstra@montaignelyceum.n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november 2024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/>
              <a:t>3 havo en 3 vwo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/>
              <a:t>Profielkeuzetraject</a:t>
            </a:r>
          </a:p>
        </p:txBody>
      </p:sp>
    </p:spTree>
    <p:extLst>
      <p:ext uri="{BB962C8B-B14F-4D97-AF65-F5344CB8AC3E}">
        <p14:creationId xmlns:p14="http://schemas.microsoft.com/office/powerpoint/2010/main" val="1633515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Cultuur en maatschappij havo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578039"/>
              </p:ext>
            </p:extLst>
          </p:nvPr>
        </p:nvGraphicFramePr>
        <p:xfrm>
          <a:off x="457200" y="1752600"/>
          <a:ext cx="8450825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1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2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Verplicht in profiel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Rest</a:t>
                      </a:r>
                      <a:r>
                        <a:rPr lang="nl-NL" baseline="0"/>
                        <a:t> p</a:t>
                      </a:r>
                      <a:r>
                        <a:rPr lang="nl-NL"/>
                        <a:t>rofieldeel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Vrije keuzedeel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geschiedenis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Duits of Frans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 van de volgende</a:t>
                      </a:r>
                      <a:r>
                        <a:rPr lang="nl-NL" baseline="0"/>
                        <a:t> vakken:</a:t>
                      </a:r>
                    </a:p>
                    <a:p>
                      <a:r>
                        <a:rPr lang="nl-NL"/>
                        <a:t>wiskunde A, Duits, Frans, bedrijfseconomie, maatschappijweten-schappen, economie, handvaardigheid, tekenen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maatschappij-</a:t>
                      </a:r>
                    </a:p>
                    <a:p>
                      <a:r>
                        <a:rPr lang="nl-NL"/>
                        <a:t>wetenschappen</a:t>
                      </a:r>
                      <a:r>
                        <a:rPr lang="nl-NL" baseline="0"/>
                        <a:t> of economie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 van de volgende</a:t>
                      </a:r>
                      <a:r>
                        <a:rPr lang="nl-NL" baseline="0"/>
                        <a:t> vakken:</a:t>
                      </a:r>
                    </a:p>
                    <a:p>
                      <a:r>
                        <a:rPr lang="nl-NL" baseline="0" err="1"/>
                        <a:t>t</a:t>
                      </a:r>
                      <a:r>
                        <a:rPr lang="nl-NL" err="1"/>
                        <a:t>ekenen</a:t>
                      </a:r>
                      <a:r>
                        <a:rPr lang="nl-NL"/>
                        <a:t>, handvaardigheid, Duits</a:t>
                      </a:r>
                      <a:r>
                        <a:rPr lang="nl-NL" baseline="0"/>
                        <a:t> of Frans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545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5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Economie en Maatschappij havo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596692"/>
              </p:ext>
            </p:extLst>
          </p:nvPr>
        </p:nvGraphicFramePr>
        <p:xfrm>
          <a:off x="457200" y="1752600"/>
          <a:ext cx="8229600" cy="339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Verplicht in profiel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Profieldeel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Vrije keuzedeel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geschiedenis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err="1"/>
                        <a:t>maatschappij-wetenschappen</a:t>
                      </a:r>
                      <a:r>
                        <a:rPr lang="nl-NL" baseline="0"/>
                        <a:t>  of</a:t>
                      </a:r>
                    </a:p>
                    <a:p>
                      <a:r>
                        <a:rPr lang="nl-NL" baseline="0"/>
                        <a:t>bedrijfseconomie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</a:t>
                      </a:r>
                      <a:r>
                        <a:rPr lang="nl-NL" baseline="0"/>
                        <a:t> van de volgende vakken:</a:t>
                      </a:r>
                    </a:p>
                    <a:p>
                      <a:r>
                        <a:rPr lang="nl-NL" baseline="0" err="1"/>
                        <a:t>maatschappij-wetenschappen</a:t>
                      </a:r>
                      <a:r>
                        <a:rPr lang="nl-NL" baseline="0"/>
                        <a:t>, bedrijfseconomie, Duits, Frans, tekenen, handvaardigheid</a:t>
                      </a:r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economie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wiskunde</a:t>
                      </a:r>
                      <a:r>
                        <a:rPr lang="nl-NL" baseline="0"/>
                        <a:t> A of wiskunde B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23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Natuur en gezondheid Havo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814187"/>
              </p:ext>
            </p:extLst>
          </p:nvPr>
        </p:nvGraphicFramePr>
        <p:xfrm>
          <a:off x="457200" y="1752600"/>
          <a:ext cx="8229600" cy="339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0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Verplicht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Rest</a:t>
                      </a:r>
                      <a:r>
                        <a:rPr lang="nl-NL" baseline="0"/>
                        <a:t> p</a:t>
                      </a:r>
                      <a:r>
                        <a:rPr lang="nl-NL"/>
                        <a:t>rofieldeel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Vrije keuzedeel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biologie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natuur, leven en technologie (NLT) of</a:t>
                      </a:r>
                    </a:p>
                    <a:p>
                      <a:r>
                        <a:rPr lang="nl-NL"/>
                        <a:t>natuurkunde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 van de volgende</a:t>
                      </a:r>
                      <a:r>
                        <a:rPr lang="nl-NL" baseline="0"/>
                        <a:t> vakken: </a:t>
                      </a:r>
                    </a:p>
                    <a:p>
                      <a:r>
                        <a:rPr lang="nl-NL"/>
                        <a:t>bedrijfseconomie, tekenen, handvaardigheid,</a:t>
                      </a:r>
                    </a:p>
                    <a:p>
                      <a:r>
                        <a:rPr lang="nl-NL"/>
                        <a:t>natuurkunde,</a:t>
                      </a:r>
                    </a:p>
                    <a:p>
                      <a:r>
                        <a:rPr lang="nl-NL"/>
                        <a:t>natuur, leven en technologie (NLT)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/>
                        <a:t>scheikunde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/>
                        <a:t>wiskunde A of wiskunde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827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Natuur en techniek Havo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943976"/>
              </p:ext>
            </p:extLst>
          </p:nvPr>
        </p:nvGraphicFramePr>
        <p:xfrm>
          <a:off x="457200" y="1752600"/>
          <a:ext cx="82296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Verplicht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Rest profieldeel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Vrije keuzedeel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/>
                        <a:t> wiskunde B</a:t>
                      </a:r>
                    </a:p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/>
                        <a:t>natuur,</a:t>
                      </a:r>
                      <a:r>
                        <a:rPr lang="nl-NL" baseline="0"/>
                        <a:t> leven en technologie (NLT) of biologie</a:t>
                      </a:r>
                      <a:endParaRPr lang="nl-NL"/>
                    </a:p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 van</a:t>
                      </a:r>
                      <a:r>
                        <a:rPr lang="nl-NL" baseline="0"/>
                        <a:t> de volgende vakken:</a:t>
                      </a:r>
                    </a:p>
                    <a:p>
                      <a:r>
                        <a:rPr lang="nl-NL"/>
                        <a:t>bedrijfseconomie, biologie, </a:t>
                      </a:r>
                    </a:p>
                    <a:p>
                      <a:r>
                        <a:rPr lang="nl-NL"/>
                        <a:t>Natuur,</a:t>
                      </a:r>
                      <a:r>
                        <a:rPr lang="nl-NL" baseline="0"/>
                        <a:t> leven en technologie (NLT), </a:t>
                      </a:r>
                      <a:r>
                        <a:rPr lang="nl-NL"/>
                        <a:t>handvaardigheid, tekenen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natuurkunde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scheikunde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992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Extra vak?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/>
              <a:t>Wil je eventueel naar het vwo?</a:t>
            </a:r>
            <a:br>
              <a:rPr lang="nl-NL"/>
            </a:br>
            <a:r>
              <a:rPr lang="nl-NL"/>
              <a:t>(denk aan: extra moderne taal / wiskunde)</a:t>
            </a:r>
          </a:p>
          <a:p>
            <a:endParaRPr lang="nl-NL"/>
          </a:p>
          <a:p>
            <a:r>
              <a:rPr lang="nl-NL"/>
              <a:t>Extra vak is een extra belasting!</a:t>
            </a:r>
          </a:p>
          <a:p>
            <a:pPr marL="114300" indent="0">
              <a:buNone/>
            </a:pPr>
            <a:endParaRPr lang="nl-NL"/>
          </a:p>
          <a:p>
            <a:r>
              <a:rPr lang="nl-NL"/>
              <a:t>Het extra vak wordt niet mee geroosterd.</a:t>
            </a:r>
          </a:p>
          <a:p>
            <a:pPr marL="114300" indent="0">
              <a:buNone/>
            </a:pPr>
            <a:endParaRPr lang="nl-NL"/>
          </a:p>
          <a:p>
            <a:r>
              <a:rPr lang="nl-NL"/>
              <a:t>Er wordt initiatief en goede communicatie van de leerling verwacht.</a:t>
            </a:r>
          </a:p>
          <a:p>
            <a:pPr marL="114300" indent="0">
              <a:buNone/>
            </a:pPr>
            <a:endParaRPr lang="nl-NL"/>
          </a:p>
          <a:p>
            <a:r>
              <a:rPr lang="nl-NL"/>
              <a:t>In de rapportvergadering aan het eind van het derde jaar wordt besloten of je een extra vak mag volgen in de vierde klas.</a:t>
            </a:r>
          </a:p>
          <a:p>
            <a:pPr marL="11430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44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Vragen?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928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Gemeenschappelijk deel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nl-NL"/>
              <a:t>Vwo:</a:t>
            </a:r>
          </a:p>
          <a:p>
            <a:endParaRPr lang="nl-NL"/>
          </a:p>
          <a:p>
            <a:r>
              <a:rPr lang="nl-NL"/>
              <a:t>Nederlands</a:t>
            </a:r>
          </a:p>
          <a:p>
            <a:r>
              <a:rPr lang="nl-NL"/>
              <a:t>Engels </a:t>
            </a:r>
          </a:p>
          <a:p>
            <a:r>
              <a:rPr lang="nl-NL"/>
              <a:t>Maatschappijleer*</a:t>
            </a:r>
          </a:p>
          <a:p>
            <a:r>
              <a:rPr lang="nl-NL"/>
              <a:t>CKV*</a:t>
            </a:r>
          </a:p>
          <a:p>
            <a:r>
              <a:rPr lang="nl-NL"/>
              <a:t>Frans, Duits, Latijn of Grieks</a:t>
            </a:r>
          </a:p>
          <a:p>
            <a:r>
              <a:rPr lang="nl-NL"/>
              <a:t>lichamelijke opvoeding</a:t>
            </a:r>
          </a:p>
          <a:p>
            <a:r>
              <a:rPr lang="nl-NL"/>
              <a:t>(profielwerkstuk)*</a:t>
            </a:r>
          </a:p>
          <a:p>
            <a:endParaRPr lang="nl-NL"/>
          </a:p>
          <a:p>
            <a:pPr marL="114300" indent="0">
              <a:buNone/>
            </a:pPr>
            <a:r>
              <a:rPr lang="nl-NL"/>
              <a:t>* Vormen combinatiecijfer</a:t>
            </a:r>
          </a:p>
        </p:txBody>
      </p:sp>
      <p:sp>
        <p:nvSpPr>
          <p:cNvPr id="3" name="Tekstballon: rechthoek met afgeronde hoeken 2">
            <a:extLst>
              <a:ext uri="{FF2B5EF4-FFF2-40B4-BE49-F238E27FC236}">
                <a16:creationId xmlns:a16="http://schemas.microsoft.com/office/drawing/2014/main" id="{38842957-D867-4EDB-A2C2-919D0650C8BB}"/>
              </a:ext>
            </a:extLst>
          </p:cNvPr>
          <p:cNvSpPr/>
          <p:nvPr/>
        </p:nvSpPr>
        <p:spPr>
          <a:xfrm>
            <a:off x="5508104" y="2852936"/>
            <a:ext cx="2808312" cy="1584176"/>
          </a:xfrm>
          <a:prstGeom prst="wedgeRoundRectCallout">
            <a:avLst>
              <a:gd name="adj1" fmla="val -84748"/>
              <a:gd name="adj2" fmla="val 328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/>
              <a:t>Let op: Latijn en Grieks kunnen alleen gekozen worden in een Gymnasium-profiel.</a:t>
            </a:r>
          </a:p>
        </p:txBody>
      </p:sp>
    </p:spTree>
    <p:extLst>
      <p:ext uri="{BB962C8B-B14F-4D97-AF65-F5344CB8AC3E}">
        <p14:creationId xmlns:p14="http://schemas.microsoft.com/office/powerpoint/2010/main" val="2829242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Cultuur en maatschappij vwo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439971"/>
              </p:ext>
            </p:extLst>
          </p:nvPr>
        </p:nvGraphicFramePr>
        <p:xfrm>
          <a:off x="457200" y="17526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Verplicht in profiel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Rest profieldeel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Vrije deel (1 vak)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Geschiedenis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Wiskunde</a:t>
                      </a:r>
                      <a:r>
                        <a:rPr lang="nl-NL" baseline="0"/>
                        <a:t> A of wiskunde C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 van deze vakken:</a:t>
                      </a:r>
                    </a:p>
                    <a:p>
                      <a:r>
                        <a:rPr lang="nl-NL"/>
                        <a:t>Duits, Frans,</a:t>
                      </a:r>
                      <a:r>
                        <a:rPr lang="nl-NL" baseline="0"/>
                        <a:t> bedrijfseconomie, handvaardigheid, tekenen, economie, maatschappijwetenschappen</a:t>
                      </a:r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Maatschappijweten</a:t>
                      </a:r>
                    </a:p>
                    <a:p>
                      <a:r>
                        <a:rPr lang="nl-NL"/>
                        <a:t>Schappen</a:t>
                      </a:r>
                    </a:p>
                    <a:p>
                      <a:r>
                        <a:rPr lang="nl-NL"/>
                        <a:t>of</a:t>
                      </a:r>
                    </a:p>
                    <a:p>
                      <a:r>
                        <a:rPr lang="nl-NL"/>
                        <a:t>Economie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</a:t>
                      </a:r>
                      <a:r>
                        <a:rPr lang="nl-NL" baseline="0"/>
                        <a:t> van deze vakken:</a:t>
                      </a:r>
                    </a:p>
                    <a:p>
                      <a:r>
                        <a:rPr lang="nl-NL"/>
                        <a:t>Frans</a:t>
                      </a:r>
                      <a:r>
                        <a:rPr lang="nl-NL" baseline="0"/>
                        <a:t>, </a:t>
                      </a:r>
                      <a:r>
                        <a:rPr lang="nl-NL"/>
                        <a:t>Duits,</a:t>
                      </a:r>
                      <a:r>
                        <a:rPr lang="nl-NL" baseline="0"/>
                        <a:t> tekenen, handvaardigheid, Latijn, Grieks</a:t>
                      </a:r>
                      <a:endParaRPr lang="nl-NL"/>
                    </a:p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47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595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Economie en Maatschappij vwo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602432"/>
              </p:ext>
            </p:extLst>
          </p:nvPr>
        </p:nvGraphicFramePr>
        <p:xfrm>
          <a:off x="457200" y="1752600"/>
          <a:ext cx="8229600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Verplicht in profiel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Rest profieldeel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Vrije deel (1 vak)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Geschiedenis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Wiskunde A of wiskunde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 van de volgende</a:t>
                      </a:r>
                      <a:r>
                        <a:rPr lang="nl-NL" baseline="0"/>
                        <a:t> vakken:</a:t>
                      </a:r>
                    </a:p>
                    <a:p>
                      <a:r>
                        <a:rPr lang="nl-NL"/>
                        <a:t>maatschappijwetenschappen, bedrijfseconomie, Duits, Frans, tekenen, handvaardigheid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Economie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Bedrijfseconomie of Maatschappijwetenschappen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931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Natuur en gezondheid vwo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166581"/>
              </p:ext>
            </p:extLst>
          </p:nvPr>
        </p:nvGraphicFramePr>
        <p:xfrm>
          <a:off x="457200" y="1752600"/>
          <a:ext cx="82296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Verplicht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Rest profieldeel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Vrije deel (1 vak)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Biologie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Wiskunde A of wiskunde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 van de volgende</a:t>
                      </a:r>
                      <a:r>
                        <a:rPr lang="nl-NL" baseline="0"/>
                        <a:t> vakken: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/>
                        <a:t>bedrijfseconomie, tekenen, handvaardigheid, </a:t>
                      </a:r>
                      <a:r>
                        <a:rPr lang="nl-NL" baseline="0"/>
                        <a:t>natuurkunde</a:t>
                      </a:r>
                      <a:br>
                        <a:rPr lang="nl-NL" baseline="0"/>
                      </a:br>
                      <a:r>
                        <a:rPr lang="nl-NL" baseline="0"/>
                        <a:t>Wiskunde D </a:t>
                      </a:r>
                      <a:r>
                        <a:rPr lang="nl-NL">
                          <a:solidFill>
                            <a:srgbClr val="FF0000"/>
                          </a:solidFill>
                        </a:rPr>
                        <a:t>(alleen met wiskunde 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Scheikunde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Natuur,</a:t>
                      </a:r>
                      <a:r>
                        <a:rPr lang="nl-NL" baseline="0"/>
                        <a:t> Leven en Technologie of natuurkunde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854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Voorlichting profielkeuzetraject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nl-NL"/>
          </a:p>
          <a:p>
            <a:r>
              <a:rPr lang="nl-NL"/>
              <a:t>Wie zijn wij?</a:t>
            </a:r>
          </a:p>
          <a:p>
            <a:endParaRPr lang="nl-NL"/>
          </a:p>
          <a:p>
            <a:r>
              <a:rPr lang="nl-NL"/>
              <a:t>Planning LOB-activiteiten</a:t>
            </a:r>
          </a:p>
          <a:p>
            <a:endParaRPr lang="nl-NL"/>
          </a:p>
          <a:p>
            <a:r>
              <a:rPr lang="nl-NL"/>
              <a:t>Profielen</a:t>
            </a:r>
          </a:p>
          <a:p>
            <a:endParaRPr lang="nl-NL"/>
          </a:p>
          <a:p>
            <a:pPr marL="109728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144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Natuur en techniek vwo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470030"/>
              </p:ext>
            </p:extLst>
          </p:nvPr>
        </p:nvGraphicFramePr>
        <p:xfrm>
          <a:off x="457200" y="1752600"/>
          <a:ext cx="822960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Verplicht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Rest</a:t>
                      </a:r>
                      <a:r>
                        <a:rPr lang="nl-NL" baseline="0"/>
                        <a:t> p</a:t>
                      </a:r>
                      <a:r>
                        <a:rPr lang="nl-NL"/>
                        <a:t>rofieldeel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Vrije deel (1 vak)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Natuurkunde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Natuur,</a:t>
                      </a:r>
                      <a:r>
                        <a:rPr lang="nl-NL" baseline="0"/>
                        <a:t> leven en technologie, biologie of wiskunde D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Eén van</a:t>
                      </a:r>
                      <a:r>
                        <a:rPr lang="nl-NL" baseline="0"/>
                        <a:t> de volgende vakken: </a:t>
                      </a:r>
                    </a:p>
                    <a:p>
                      <a:r>
                        <a:rPr lang="nl-NL"/>
                        <a:t>bedrijfseconomie, biologie,</a:t>
                      </a:r>
                      <a:r>
                        <a:rPr lang="nl-NL" baseline="0"/>
                        <a:t> handvaardigheid, tekenen, Wiskunde D</a:t>
                      </a:r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Scheikunde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Wiskunde</a:t>
                      </a:r>
                      <a:r>
                        <a:rPr lang="nl-NL" baseline="0"/>
                        <a:t> B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513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Extra vak?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/>
              <a:t>Wil je eventueel wat extra doen?</a:t>
            </a:r>
          </a:p>
          <a:p>
            <a:endParaRPr lang="nl-NL"/>
          </a:p>
          <a:p>
            <a:r>
              <a:rPr lang="nl-NL"/>
              <a:t>Extra vak is een extra belasting!</a:t>
            </a:r>
          </a:p>
          <a:p>
            <a:pPr marL="114300" indent="0">
              <a:buNone/>
            </a:pPr>
            <a:endParaRPr lang="nl-NL"/>
          </a:p>
          <a:p>
            <a:r>
              <a:rPr lang="nl-NL"/>
              <a:t>Het extra vak wordt niet mee geroosterd.</a:t>
            </a:r>
          </a:p>
          <a:p>
            <a:pPr marL="114300" indent="0">
              <a:buNone/>
            </a:pPr>
            <a:endParaRPr lang="nl-NL"/>
          </a:p>
          <a:p>
            <a:r>
              <a:rPr lang="nl-NL"/>
              <a:t>Er wordt initiatief en goede communicatie van de leerling verwacht.</a:t>
            </a:r>
          </a:p>
          <a:p>
            <a:pPr marL="114300" indent="0">
              <a:buNone/>
            </a:pPr>
            <a:endParaRPr lang="nl-NL"/>
          </a:p>
          <a:p>
            <a:r>
              <a:rPr lang="nl-NL"/>
              <a:t>In de rapportvergadering aan het eind van het derde jaar wordt besloten of je een extra vak mag volgen in de vierde klas.</a:t>
            </a:r>
          </a:p>
          <a:p>
            <a:pPr marL="11430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0703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Vragen?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464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Wie zijn wij?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nl-NL"/>
              <a:t>Gerdien  Zijlstra</a:t>
            </a:r>
          </a:p>
          <a:p>
            <a:pPr marL="114300" indent="0">
              <a:buNone/>
            </a:pPr>
            <a:r>
              <a:rPr lang="nl-NL"/>
              <a:t>- decaan vwo</a:t>
            </a:r>
          </a:p>
          <a:p>
            <a:pPr marL="114300" indent="0">
              <a:buNone/>
            </a:pPr>
            <a:r>
              <a:rPr lang="nl-NL"/>
              <a:t>- docent wiskunde</a:t>
            </a:r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endParaRPr lang="nl-NL"/>
          </a:p>
          <a:p>
            <a:pPr marL="114300" indent="0">
              <a:buNone/>
            </a:pPr>
            <a:r>
              <a:rPr lang="nl-NL"/>
              <a:t>Stephanie Holterman</a:t>
            </a:r>
          </a:p>
          <a:p>
            <a:pPr marL="114300" indent="0">
              <a:buNone/>
            </a:pPr>
            <a:r>
              <a:rPr lang="nl-NL"/>
              <a:t>- decaan havo</a:t>
            </a:r>
          </a:p>
          <a:p>
            <a:pPr marL="114300" indent="0">
              <a:buNone/>
            </a:pPr>
            <a:r>
              <a:rPr lang="nl-NL"/>
              <a:t>- docent wiskunde</a:t>
            </a:r>
          </a:p>
          <a:p>
            <a:endParaRPr lang="nl-NL">
              <a:solidFill>
                <a:schemeClr val="tx1"/>
              </a:solidFill>
            </a:endParaRPr>
          </a:p>
          <a:p>
            <a:r>
              <a:rPr lang="nl-NL">
                <a:solidFill>
                  <a:schemeClr val="tx1"/>
                </a:solidFill>
                <a:hlinkClick r:id="rId2"/>
              </a:rPr>
              <a:t>g.zijlstra@montaignelyceum.nl</a:t>
            </a:r>
            <a:endParaRPr lang="nl-NL">
              <a:solidFill>
                <a:schemeClr val="tx1"/>
              </a:solidFill>
            </a:endParaRPr>
          </a:p>
          <a:p>
            <a:r>
              <a:rPr lang="nl-NL">
                <a:solidFill>
                  <a:schemeClr val="tx1"/>
                </a:solidFill>
                <a:hlinkClick r:id="rId3"/>
              </a:rPr>
              <a:t>S.holterman@montaignelyceum.nl</a:t>
            </a:r>
            <a:endParaRPr lang="nl-NL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nl-NL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nl-NL"/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23FF2E63-5B06-C4ED-9648-F78B3A388A7F}"/>
              </a:ext>
            </a:extLst>
          </p:cNvPr>
          <p:cNvGrpSpPr/>
          <p:nvPr/>
        </p:nvGrpSpPr>
        <p:grpSpPr>
          <a:xfrm>
            <a:off x="5220072" y="1752600"/>
            <a:ext cx="3067956" cy="2364051"/>
            <a:chOff x="5220072" y="1752600"/>
            <a:chExt cx="3067956" cy="2364051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6904AEBA-2BE6-EFF5-4E27-BB5095654C7E}"/>
                </a:ext>
              </a:extLst>
            </p:cNvPr>
            <p:cNvSpPr/>
            <p:nvPr/>
          </p:nvSpPr>
          <p:spPr>
            <a:xfrm>
              <a:off x="5220072" y="1752600"/>
              <a:ext cx="3067956" cy="23640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71C445A8-4755-7714-4574-C6BF1D5100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" t="-1" r="52957" b="24999"/>
            <a:stretch/>
          </p:blipFill>
          <p:spPr>
            <a:xfrm>
              <a:off x="5220072" y="1752601"/>
              <a:ext cx="1728193" cy="2108448"/>
            </a:xfrm>
            <a:prstGeom prst="rect">
              <a:avLst/>
            </a:prstGeom>
          </p:spPr>
        </p:pic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106B78B4-934E-491D-7DBD-75A9660E28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49664" b="24819"/>
            <a:stretch/>
          </p:blipFill>
          <p:spPr>
            <a:xfrm>
              <a:off x="6897221" y="1772617"/>
              <a:ext cx="1390807" cy="1589584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C7F973D3-A41F-3FB0-541B-2BE4C862BE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2677" t="73875" r="14002"/>
            <a:stretch/>
          </p:blipFill>
          <p:spPr>
            <a:xfrm>
              <a:off x="7020273" y="3342639"/>
              <a:ext cx="1224135" cy="734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6538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planning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nl-NL"/>
          </a:p>
          <a:p>
            <a:pPr>
              <a:buFontTx/>
              <a:buChar char="-"/>
            </a:pPr>
            <a:r>
              <a:rPr lang="nl-NL"/>
              <a:t>November start profielkeuze opdrachten in magister/ELO door mentoren</a:t>
            </a:r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r>
              <a:rPr lang="nl-NL"/>
              <a:t>Dinsdagavond 19 november Studie- en beroepenmarkt</a:t>
            </a:r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r>
              <a:rPr lang="nl-NL"/>
              <a:t>Woensdagochtend 8 januari toneelstuk ‘Later begint nu’</a:t>
            </a:r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r>
              <a:rPr lang="nl-NL"/>
              <a:t>Donderdag 13 februari informatieavond ouders profielen en nieuwe vakken </a:t>
            </a:r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r>
              <a:rPr lang="nl-NL"/>
              <a:t>In de week van 17 februari : LOB-week (planning onder voorbehoud)</a:t>
            </a:r>
          </a:p>
          <a:p>
            <a:pPr lvl="1">
              <a:tabLst>
                <a:tab pos="2060575" algn="l"/>
              </a:tabLst>
            </a:pPr>
            <a:r>
              <a:rPr lang="nl-NL"/>
              <a:t>Maandag:	snuffelstage</a:t>
            </a:r>
          </a:p>
          <a:p>
            <a:pPr lvl="1">
              <a:tabLst>
                <a:tab pos="2060575" algn="l"/>
              </a:tabLst>
            </a:pPr>
            <a:r>
              <a:rPr lang="nl-NL"/>
              <a:t>Dinsdag:	snuffelstage</a:t>
            </a:r>
          </a:p>
          <a:p>
            <a:pPr lvl="1">
              <a:tabLst>
                <a:tab pos="2060575" algn="l"/>
              </a:tabLst>
            </a:pPr>
            <a:r>
              <a:rPr lang="nl-NL"/>
              <a:t>Woensdag:	snuffelstage</a:t>
            </a:r>
          </a:p>
          <a:p>
            <a:pPr lvl="1">
              <a:tabLst>
                <a:tab pos="2060575" algn="l"/>
              </a:tabLst>
            </a:pPr>
            <a:r>
              <a:rPr lang="nl-NL"/>
              <a:t>Donderdag:	workshops “nieuwe vakken in de tweede fase”</a:t>
            </a:r>
          </a:p>
          <a:p>
            <a:pPr lvl="1">
              <a:tabLst>
                <a:tab pos="2060575" algn="l"/>
              </a:tabLst>
            </a:pPr>
            <a:r>
              <a:rPr lang="nl-NL"/>
              <a:t>Vrijdag:	speeddaten met bovenbouw leerlingen, afmaken opdrachten 	stage, inleveren profielkeuzedossier</a:t>
            </a:r>
          </a:p>
          <a:p>
            <a:endParaRPr lang="nl-NL"/>
          </a:p>
          <a:p>
            <a:pPr>
              <a:lnSpc>
                <a:spcPct val="140000"/>
              </a:lnSpc>
              <a:buFontTx/>
              <a:buChar char="-"/>
            </a:pPr>
            <a:r>
              <a:rPr lang="nl-NL"/>
              <a:t>Maandag 3 maart inleveren profielkeuze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nl-NL"/>
              <a:t>Maart: adviezen van vakdocenten vanuit de rapportvergaderingen </a:t>
            </a:r>
          </a:p>
        </p:txBody>
      </p:sp>
    </p:spTree>
    <p:extLst>
      <p:ext uri="{BB962C8B-B14F-4D97-AF65-F5344CB8AC3E}">
        <p14:creationId xmlns:p14="http://schemas.microsoft.com/office/powerpoint/2010/main" val="412355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63DB20-49D1-858C-5245-7EB83A2FC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EB355A-E2E6-B615-0183-3729E85E4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LOB dossier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8B41EF1-A61B-8F14-23F7-55E12096C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52600"/>
            <a:ext cx="3246368" cy="510540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CA78841-1BA7-E119-C208-DBC3BBF97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016" y="1752600"/>
            <a:ext cx="461010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7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009739-1B7A-EFC2-1C27-23D08BF67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LOB dossier opdrachten</a:t>
            </a:r>
            <a:br>
              <a:rPr lang="nl-NL"/>
            </a:br>
            <a:r>
              <a:rPr lang="nl-NL"/>
              <a:t>voor de leerlingen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A4B7EC-7CA3-E87E-38E2-384957A47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135" y="1742768"/>
            <a:ext cx="8578646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nl-NL"/>
              <a:t>Studie- en Beroepenmarkt 19 november 19.30 – 21.00</a:t>
            </a:r>
            <a:r>
              <a:rPr lang="nl-NL" sz="1800"/>
              <a:t> uur</a:t>
            </a:r>
          </a:p>
          <a:p>
            <a:r>
              <a:rPr lang="nl-NL"/>
              <a:t>Voor de Studie- en Beroepenmarkt maak je het eerste deel van de LOB 0 opdracht hierover</a:t>
            </a:r>
          </a:p>
          <a:p>
            <a:r>
              <a:rPr lang="nl-NL"/>
              <a:t>Tijdens de Studie- en Beroepenmarkt maak je het tweede deel de  LOB 0 opdracht hierover</a:t>
            </a:r>
          </a:p>
          <a:p>
            <a:endParaRPr lang="nl-NL"/>
          </a:p>
          <a:p>
            <a:pPr marL="114300" indent="0">
              <a:buNone/>
            </a:pPr>
            <a:r>
              <a:rPr lang="nl-NL"/>
              <a:t>Daarna:</a:t>
            </a:r>
          </a:p>
          <a:p>
            <a:r>
              <a:rPr lang="nl-NL"/>
              <a:t>Tussen nu en de voorjaarsvakantie maak je de andere LOB opdrachten. Je mentor geeft de planning aan.</a:t>
            </a:r>
          </a:p>
        </p:txBody>
      </p:sp>
    </p:spTree>
    <p:extLst>
      <p:ext uri="{BB962C8B-B14F-4D97-AF65-F5344CB8AC3E}">
        <p14:creationId xmlns:p14="http://schemas.microsoft.com/office/powerpoint/2010/main" val="207581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Profielen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nl-NL"/>
              <a:t>Er zijn vier profielen:</a:t>
            </a:r>
          </a:p>
          <a:p>
            <a:pPr marL="109728" indent="0">
              <a:buNone/>
            </a:pPr>
            <a:endParaRPr lang="nl-NL"/>
          </a:p>
          <a:p>
            <a:pPr>
              <a:buFontTx/>
              <a:buChar char="-"/>
            </a:pPr>
            <a:r>
              <a:rPr lang="nl-NL"/>
              <a:t>Cultuur en Maatschappij</a:t>
            </a:r>
          </a:p>
          <a:p>
            <a:pPr>
              <a:buFontTx/>
              <a:buChar char="-"/>
            </a:pPr>
            <a:r>
              <a:rPr lang="nl-NL"/>
              <a:t>Economie en Maatschappij</a:t>
            </a:r>
          </a:p>
          <a:p>
            <a:pPr>
              <a:buFontTx/>
              <a:buChar char="-"/>
            </a:pPr>
            <a:r>
              <a:rPr lang="nl-NL"/>
              <a:t>Natuur en Gezondheid</a:t>
            </a:r>
          </a:p>
          <a:p>
            <a:pPr>
              <a:buFontTx/>
              <a:buChar char="-"/>
            </a:pPr>
            <a:r>
              <a:rPr lang="nl-NL"/>
              <a:t>Natuur en Techniek</a:t>
            </a:r>
          </a:p>
        </p:txBody>
      </p:sp>
    </p:spTree>
    <p:extLst>
      <p:ext uri="{BB962C8B-B14F-4D97-AF65-F5344CB8AC3E}">
        <p14:creationId xmlns:p14="http://schemas.microsoft.com/office/powerpoint/2010/main" val="89830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Hoe ziet een profiel eruit?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nl-NL"/>
              <a:t>Gemeenschappelijk deel</a:t>
            </a:r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r>
              <a:rPr lang="nl-NL"/>
              <a:t>Profieldeel</a:t>
            </a:r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r>
              <a:rPr lang="nl-NL"/>
              <a:t>Vrije deel</a:t>
            </a:r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endParaRPr lang="nl-NL"/>
          </a:p>
          <a:p>
            <a:pPr>
              <a:buFontTx/>
              <a:buChar char="-"/>
            </a:pPr>
            <a:r>
              <a:rPr lang="nl-NL">
                <a:hlinkClick r:id="rId2" action="ppaction://hlinksldjump"/>
              </a:rPr>
              <a:t>vwo</a:t>
            </a:r>
            <a:endParaRPr lang="nl-NL"/>
          </a:p>
          <a:p>
            <a:pPr>
              <a:buFontTx/>
              <a:buChar char="-"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835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Gemeenschappelijk deel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nl-NL"/>
              <a:t>Havo:</a:t>
            </a:r>
          </a:p>
          <a:p>
            <a:endParaRPr lang="nl-NL"/>
          </a:p>
          <a:p>
            <a:r>
              <a:rPr lang="nl-NL"/>
              <a:t>Nederlands</a:t>
            </a:r>
          </a:p>
          <a:p>
            <a:r>
              <a:rPr lang="nl-NL"/>
              <a:t>Engels</a:t>
            </a:r>
          </a:p>
          <a:p>
            <a:r>
              <a:rPr lang="nl-NL"/>
              <a:t>maatschappijleer*</a:t>
            </a:r>
          </a:p>
          <a:p>
            <a:r>
              <a:rPr lang="nl-NL"/>
              <a:t>CKV*</a:t>
            </a:r>
          </a:p>
          <a:p>
            <a:r>
              <a:rPr lang="nl-NL"/>
              <a:t>profielwerkstuk*</a:t>
            </a:r>
          </a:p>
          <a:p>
            <a:r>
              <a:rPr lang="nl-NL"/>
              <a:t>lichamelijke opvoeding</a:t>
            </a:r>
          </a:p>
          <a:p>
            <a:endParaRPr lang="nl-NL"/>
          </a:p>
          <a:p>
            <a:pPr marL="114300" indent="0">
              <a:buNone/>
            </a:pPr>
            <a:r>
              <a:rPr lang="nl-NL"/>
              <a:t>     * = vormen het Combinatiecijfer</a:t>
            </a:r>
          </a:p>
        </p:txBody>
      </p:sp>
    </p:spTree>
    <p:extLst>
      <p:ext uri="{BB962C8B-B14F-4D97-AF65-F5344CB8AC3E}">
        <p14:creationId xmlns:p14="http://schemas.microsoft.com/office/powerpoint/2010/main" val="2435437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ker">
  <a:themeElements>
    <a:clrScheme name="Apoth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86f713-d445-460d-aef8-598269fb8bef" xsi:nil="true"/>
    <lcf76f155ced4ddcb4097134ff3c332f xmlns="2d31fe58-cb50-493e-b05f-f0ac18de797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3FF5CD6CB68E48ADBE896640D366F1" ma:contentTypeVersion="12" ma:contentTypeDescription="Een nieuw document maken." ma:contentTypeScope="" ma:versionID="d6614cb693f5ccedb5899be09e9937bb">
  <xsd:schema xmlns:xsd="http://www.w3.org/2001/XMLSchema" xmlns:xs="http://www.w3.org/2001/XMLSchema" xmlns:p="http://schemas.microsoft.com/office/2006/metadata/properties" xmlns:ns2="2d31fe58-cb50-493e-b05f-f0ac18de7977" xmlns:ns3="8786f713-d445-460d-aef8-598269fb8bef" targetNamespace="http://schemas.microsoft.com/office/2006/metadata/properties" ma:root="true" ma:fieldsID="85d098b7274c88da1231d61dc7dc1d17" ns2:_="" ns3:_="">
    <xsd:import namespace="2d31fe58-cb50-493e-b05f-f0ac18de7977"/>
    <xsd:import namespace="8786f713-d445-460d-aef8-598269fb8b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1fe58-cb50-493e-b05f-f0ac18de7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47e29f20-03ed-426b-ba23-780e5625f2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6f713-d445-460d-aef8-598269fb8be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48dcf73-c2f3-425f-9edd-2021dc1be3fb}" ma:internalName="TaxCatchAll" ma:showField="CatchAllData" ma:web="8786f713-d445-460d-aef8-598269fb8b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058D44-EEA6-437B-8769-4AEDD21DA4A3}">
  <ds:schemaRefs>
    <ds:schemaRef ds:uri="19086337-c262-4a4c-8dfc-2a6cade47238"/>
    <ds:schemaRef ds:uri="8786f713-d445-460d-aef8-598269fb8be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4FD5A0F-A943-495F-9AD1-46B06DE227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B703C-449C-4965-B904-73D520A142B3}"/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Application>Microsoft Office PowerPoint</Application>
  <PresentationFormat>On-screen Show (4:3)</PresentationFormat>
  <Slides>22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Apotheker</vt:lpstr>
      <vt:lpstr>Aangepast ontwerp</vt:lpstr>
      <vt:lpstr>Profielkeuzetraject</vt:lpstr>
      <vt:lpstr>Voorlichting profielkeuzetraject</vt:lpstr>
      <vt:lpstr>Wie zijn wij?</vt:lpstr>
      <vt:lpstr>planning</vt:lpstr>
      <vt:lpstr>LOB dossier</vt:lpstr>
      <vt:lpstr>LOB dossier opdrachten voor de leerlingen</vt:lpstr>
      <vt:lpstr>Profielen</vt:lpstr>
      <vt:lpstr>Hoe ziet een profiel eruit?</vt:lpstr>
      <vt:lpstr>Gemeenschappelijk deel</vt:lpstr>
      <vt:lpstr>Cultuur en maatschappij havo</vt:lpstr>
      <vt:lpstr>Economie en Maatschappij havo</vt:lpstr>
      <vt:lpstr>Natuur en gezondheid Havo</vt:lpstr>
      <vt:lpstr>Natuur en techniek Havo</vt:lpstr>
      <vt:lpstr>Extra vak?</vt:lpstr>
      <vt:lpstr>Vragen?</vt:lpstr>
      <vt:lpstr>Gemeenschappelijk deel</vt:lpstr>
      <vt:lpstr>Cultuur en maatschappij vwo</vt:lpstr>
      <vt:lpstr>Economie en Maatschappij vwo</vt:lpstr>
      <vt:lpstr>Natuur en gezondheid vwo</vt:lpstr>
      <vt:lpstr>Natuur en techniek vwo</vt:lpstr>
      <vt:lpstr>Extra vak?</vt:lpstr>
      <vt:lpstr>Vragen?</vt:lpstr>
    </vt:vector>
  </TitlesOfParts>
  <Company>Esloo Onderwijsgroep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Tweede Fase</dc:title>
  <dc:creator>Sandra Sarneel</dc:creator>
  <cp:revision>1</cp:revision>
  <cp:lastPrinted>2017-10-31T11:52:40Z</cp:lastPrinted>
  <dcterms:created xsi:type="dcterms:W3CDTF">2013-10-29T07:13:44Z</dcterms:created>
  <dcterms:modified xsi:type="dcterms:W3CDTF">2024-11-14T15:25:33Z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0x010100EA3FF5CD6CB68E48ADBE896640D366F1</vt:lpwstr>
  </property>
  <property fmtid="{D5CDD505-2E9C-101B-9397-08002B2CF9AE}" pid="3" name="Order">
    <vt:r8>606400</vt:r8>
  </property>
  <property fmtid="{D5CDD505-2E9C-101B-9397-08002B2CF9AE}" pid="4" name="MediaServiceImageTags">
    <vt:lpwstr/>
  </property>
</Properties>
</file>