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4" r:id="rId9"/>
    <p:sldId id="262" r:id="rId10"/>
    <p:sldId id="26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94D6B-AD41-4461-9E74-F25A7FD2A887}" v="27" dt="2023-08-21T13:23:58.006"/>
    <p1510:client id="{A74A417B-7D3B-4F27-9847-B70DA7BF363A}" v="114" dt="2023-08-21T13:23:3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Holterman" userId="S::s.holterman@esloo.nl::a6bc98a2-0b34-41dc-94fc-606ae6129852" providerId="AD" clId="Web-{025A4D89-0040-8C44-CAC6-76B09E03575D}"/>
    <pc:docChg chg="modSld">
      <pc:chgData name="Stephanie Holterman" userId="S::s.holterman@esloo.nl::a6bc98a2-0b34-41dc-94fc-606ae6129852" providerId="AD" clId="Web-{025A4D89-0040-8C44-CAC6-76B09E03575D}" dt="2022-09-05T12:51:01.995" v="35" actId="20577"/>
      <pc:docMkLst>
        <pc:docMk/>
      </pc:docMkLst>
      <pc:sldChg chg="modSp">
        <pc:chgData name="Stephanie Holterman" userId="S::s.holterman@esloo.nl::a6bc98a2-0b34-41dc-94fc-606ae6129852" providerId="AD" clId="Web-{025A4D89-0040-8C44-CAC6-76B09E03575D}" dt="2022-09-05T12:51:01.995" v="35" actId="20577"/>
        <pc:sldMkLst>
          <pc:docMk/>
          <pc:sldMk cId="1858653798" sldId="263"/>
        </pc:sldMkLst>
        <pc:spChg chg="mod">
          <ac:chgData name="Stephanie Holterman" userId="S::s.holterman@esloo.nl::a6bc98a2-0b34-41dc-94fc-606ae6129852" providerId="AD" clId="Web-{025A4D89-0040-8C44-CAC6-76B09E03575D}" dt="2022-09-05T12:51:01.995" v="35" actId="20577"/>
          <ac:spMkLst>
            <pc:docMk/>
            <pc:sldMk cId="1858653798" sldId="263"/>
            <ac:spMk id="10243" creationId="{00000000-0000-0000-0000-000000000000}"/>
          </ac:spMkLst>
        </pc:spChg>
      </pc:sldChg>
      <pc:sldChg chg="modSp">
        <pc:chgData name="Stephanie Holterman" userId="S::s.holterman@esloo.nl::a6bc98a2-0b34-41dc-94fc-606ae6129852" providerId="AD" clId="Web-{025A4D89-0040-8C44-CAC6-76B09E03575D}" dt="2022-09-05T12:29:56.117" v="3" actId="1076"/>
        <pc:sldMkLst>
          <pc:docMk/>
          <pc:sldMk cId="445503160" sldId="264"/>
        </pc:sldMkLst>
        <pc:spChg chg="mod">
          <ac:chgData name="Stephanie Holterman" userId="S::s.holterman@esloo.nl::a6bc98a2-0b34-41dc-94fc-606ae6129852" providerId="AD" clId="Web-{025A4D89-0040-8C44-CAC6-76B09E03575D}" dt="2022-09-05T12:29:56.117" v="3" actId="1076"/>
          <ac:spMkLst>
            <pc:docMk/>
            <pc:sldMk cId="445503160" sldId="264"/>
            <ac:spMk id="4" creationId="{00000000-0000-0000-0000-000000000000}"/>
          </ac:spMkLst>
        </pc:spChg>
      </pc:sldChg>
    </pc:docChg>
  </pc:docChgLst>
  <pc:docChgLst>
    <pc:chgData name="Gerdien Zijlstra" userId="549cefa1-1c18-4b44-93a6-d399b9129167" providerId="ADAL" clId="{5C988DE7-6F42-4221-B85C-A6BC2D7C991B}"/>
    <pc:docChg chg="custSel modSld">
      <pc:chgData name="Gerdien Zijlstra" userId="549cefa1-1c18-4b44-93a6-d399b9129167" providerId="ADAL" clId="{5C988DE7-6F42-4221-B85C-A6BC2D7C991B}" dt="2022-09-30T09:50:21.887" v="26" actId="14100"/>
      <pc:docMkLst>
        <pc:docMk/>
      </pc:docMkLst>
      <pc:sldChg chg="modSp">
        <pc:chgData name="Gerdien Zijlstra" userId="549cefa1-1c18-4b44-93a6-d399b9129167" providerId="ADAL" clId="{5C988DE7-6F42-4221-B85C-A6BC2D7C991B}" dt="2022-09-13T09:04:07.317" v="15" actId="20577"/>
        <pc:sldMkLst>
          <pc:docMk/>
          <pc:sldMk cId="2309471770" sldId="259"/>
        </pc:sldMkLst>
        <pc:spChg chg="mod">
          <ac:chgData name="Gerdien Zijlstra" userId="549cefa1-1c18-4b44-93a6-d399b9129167" providerId="ADAL" clId="{5C988DE7-6F42-4221-B85C-A6BC2D7C991B}" dt="2022-09-13T09:04:07.317" v="15" actId="20577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5C988DE7-6F42-4221-B85C-A6BC2D7C991B}" dt="2022-09-30T09:50:21.887" v="26" actId="14100"/>
        <pc:sldMkLst>
          <pc:docMk/>
          <pc:sldMk cId="1753360005" sldId="266"/>
        </pc:sldMkLst>
        <pc:spChg chg="mod">
          <ac:chgData name="Gerdien Zijlstra" userId="549cefa1-1c18-4b44-93a6-d399b9129167" providerId="ADAL" clId="{5C988DE7-6F42-4221-B85C-A6BC2D7C991B}" dt="2022-09-30T09:50:21.887" v="26" actId="14100"/>
          <ac:spMkLst>
            <pc:docMk/>
            <pc:sldMk cId="1753360005" sldId="266"/>
            <ac:spMk id="2" creationId="{6F94E1CF-2F7C-4933-866C-7C5B18A5C3A1}"/>
          </ac:spMkLst>
        </pc:spChg>
        <pc:spChg chg="mod">
          <ac:chgData name="Gerdien Zijlstra" userId="549cefa1-1c18-4b44-93a6-d399b9129167" providerId="ADAL" clId="{5C988DE7-6F42-4221-B85C-A6BC2D7C991B}" dt="2022-09-30T09:50:13.908" v="23" actId="20577"/>
          <ac:spMkLst>
            <pc:docMk/>
            <pc:sldMk cId="1753360005" sldId="266"/>
            <ac:spMk id="3" creationId="{7BA33C41-7AAB-4E92-AA98-6E41302670DD}"/>
          </ac:spMkLst>
        </pc:spChg>
      </pc:sldChg>
    </pc:docChg>
  </pc:docChgLst>
  <pc:docChgLst>
    <pc:chgData name="Stephanie Holterman" userId="a6bc98a2-0b34-41dc-94fc-606ae6129852" providerId="ADAL" clId="{A74A417B-7D3B-4F27-9847-B70DA7BF363A}"/>
    <pc:docChg chg="delSld modSld">
      <pc:chgData name="Stephanie Holterman" userId="a6bc98a2-0b34-41dc-94fc-606ae6129852" providerId="ADAL" clId="{A74A417B-7D3B-4F27-9847-B70DA7BF363A}" dt="2023-08-21T13:23:37.285" v="109" actId="47"/>
      <pc:docMkLst>
        <pc:docMk/>
      </pc:docMkLst>
      <pc:sldChg chg="modSp mod">
        <pc:chgData name="Stephanie Holterman" userId="a6bc98a2-0b34-41dc-94fc-606ae6129852" providerId="ADAL" clId="{A74A417B-7D3B-4F27-9847-B70DA7BF363A}" dt="2023-08-21T13:17:05.957" v="108" actId="255"/>
        <pc:sldMkLst>
          <pc:docMk/>
          <pc:sldMk cId="3352325114" sldId="262"/>
        </pc:sldMkLst>
        <pc:spChg chg="mod">
          <ac:chgData name="Stephanie Holterman" userId="a6bc98a2-0b34-41dc-94fc-606ae6129852" providerId="ADAL" clId="{A74A417B-7D3B-4F27-9847-B70DA7BF363A}" dt="2023-08-21T13:17:05.957" v="108" actId="255"/>
          <ac:spMkLst>
            <pc:docMk/>
            <pc:sldMk cId="3352325114" sldId="262"/>
            <ac:spMk id="10243" creationId="{00000000-0000-0000-0000-000000000000}"/>
          </ac:spMkLst>
        </pc:spChg>
      </pc:sldChg>
      <pc:sldChg chg="del">
        <pc:chgData name="Stephanie Holterman" userId="a6bc98a2-0b34-41dc-94fc-606ae6129852" providerId="ADAL" clId="{A74A417B-7D3B-4F27-9847-B70DA7BF363A}" dt="2023-08-21T13:23:37.285" v="109" actId="47"/>
        <pc:sldMkLst>
          <pc:docMk/>
          <pc:sldMk cId="1753360005" sldId="266"/>
        </pc:sldMkLst>
      </pc:sldChg>
    </pc:docChg>
  </pc:docChgLst>
  <pc:docChgLst>
    <pc:chgData name="Gerdien Zijlstra" userId="549cefa1-1c18-4b44-93a6-d399b9129167" providerId="ADAL" clId="{1F194D6B-AD41-4461-9E74-F25A7FD2A887}"/>
    <pc:docChg chg="undo custSel addSld delSld modSld">
      <pc:chgData name="Gerdien Zijlstra" userId="549cefa1-1c18-4b44-93a6-d399b9129167" providerId="ADAL" clId="{1F194D6B-AD41-4461-9E74-F25A7FD2A887}" dt="2023-08-21T13:23:58.003" v="21" actId="1076"/>
      <pc:docMkLst>
        <pc:docMk/>
      </pc:docMkLst>
      <pc:sldChg chg="modSp mod">
        <pc:chgData name="Gerdien Zijlstra" userId="549cefa1-1c18-4b44-93a6-d399b9129167" providerId="ADAL" clId="{1F194D6B-AD41-4461-9E74-F25A7FD2A887}" dt="2023-08-21T13:12:25.344" v="2" actId="14100"/>
        <pc:sldMkLst>
          <pc:docMk/>
          <pc:sldMk cId="2309471770" sldId="259"/>
        </pc:sldMkLst>
        <pc:spChg chg="mod">
          <ac:chgData name="Gerdien Zijlstra" userId="549cefa1-1c18-4b44-93a6-d399b9129167" providerId="ADAL" clId="{1F194D6B-AD41-4461-9E74-F25A7FD2A887}" dt="2023-08-21T13:12:25.344" v="2" actId="14100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1F194D6B-AD41-4461-9E74-F25A7FD2A887}" dt="2023-08-21T13:13:33.980" v="4" actId="20577"/>
        <pc:sldMkLst>
          <pc:docMk/>
          <pc:sldMk cId="1934619988" sldId="260"/>
        </pc:sldMkLst>
        <pc:spChg chg="mod">
          <ac:chgData name="Gerdien Zijlstra" userId="549cefa1-1c18-4b44-93a6-d399b9129167" providerId="ADAL" clId="{1F194D6B-AD41-4461-9E74-F25A7FD2A887}" dt="2023-08-21T13:13:33.980" v="4" actId="20577"/>
          <ac:spMkLst>
            <pc:docMk/>
            <pc:sldMk cId="1934619988" sldId="260"/>
            <ac:spMk id="117763" creationId="{00000000-0000-0000-0000-000000000000}"/>
          </ac:spMkLst>
        </pc:spChg>
      </pc:sldChg>
      <pc:sldChg chg="modSp mod">
        <pc:chgData name="Gerdien Zijlstra" userId="549cefa1-1c18-4b44-93a6-d399b9129167" providerId="ADAL" clId="{1F194D6B-AD41-4461-9E74-F25A7FD2A887}" dt="2023-08-21T13:15:36.949" v="9" actId="1076"/>
        <pc:sldMkLst>
          <pc:docMk/>
          <pc:sldMk cId="3352325114" sldId="262"/>
        </pc:sldMkLst>
        <pc:spChg chg="mod">
          <ac:chgData name="Gerdien Zijlstra" userId="549cefa1-1c18-4b44-93a6-d399b9129167" providerId="ADAL" clId="{1F194D6B-AD41-4461-9E74-F25A7FD2A887}" dt="2023-08-21T13:15:36.949" v="9" actId="1076"/>
          <ac:spMkLst>
            <pc:docMk/>
            <pc:sldMk cId="3352325114" sldId="262"/>
            <ac:spMk id="10242" creationId="{00000000-0000-0000-0000-000000000000}"/>
          </ac:spMkLst>
        </pc:spChg>
      </pc:sldChg>
      <pc:sldChg chg="modSp mod">
        <pc:chgData name="Gerdien Zijlstra" userId="549cefa1-1c18-4b44-93a6-d399b9129167" providerId="ADAL" clId="{1F194D6B-AD41-4461-9E74-F25A7FD2A887}" dt="2023-08-21T13:14:25.296" v="8" actId="20577"/>
        <pc:sldMkLst>
          <pc:docMk/>
          <pc:sldMk cId="445503160" sldId="264"/>
        </pc:sldMkLst>
        <pc:spChg chg="mod">
          <ac:chgData name="Gerdien Zijlstra" userId="549cefa1-1c18-4b44-93a6-d399b9129167" providerId="ADAL" clId="{1F194D6B-AD41-4461-9E74-F25A7FD2A887}" dt="2023-08-21T13:14:25.296" v="8" actId="20577"/>
          <ac:spMkLst>
            <pc:docMk/>
            <pc:sldMk cId="445503160" sldId="264"/>
            <ac:spMk id="4" creationId="{00000000-0000-0000-0000-000000000000}"/>
          </ac:spMkLst>
        </pc:spChg>
      </pc:sldChg>
      <pc:sldChg chg="add del">
        <pc:chgData name="Gerdien Zijlstra" userId="549cefa1-1c18-4b44-93a6-d399b9129167" providerId="ADAL" clId="{1F194D6B-AD41-4461-9E74-F25A7FD2A887}" dt="2023-08-21T13:22:51.886" v="11" actId="47"/>
        <pc:sldMkLst>
          <pc:docMk/>
          <pc:sldMk cId="1753360005" sldId="266"/>
        </pc:sldMkLst>
      </pc:sldChg>
      <pc:sldChg chg="modSp mod">
        <pc:chgData name="Gerdien Zijlstra" userId="549cefa1-1c18-4b44-93a6-d399b9129167" providerId="ADAL" clId="{1F194D6B-AD41-4461-9E74-F25A7FD2A887}" dt="2023-08-21T13:23:58.003" v="21" actId="1076"/>
        <pc:sldMkLst>
          <pc:docMk/>
          <pc:sldMk cId="2288149814" sldId="269"/>
        </pc:sldMkLst>
        <pc:spChg chg="mod">
          <ac:chgData name="Gerdien Zijlstra" userId="549cefa1-1c18-4b44-93a6-d399b9129167" providerId="ADAL" clId="{1F194D6B-AD41-4461-9E74-F25A7FD2A887}" dt="2023-08-21T13:23:58.003" v="21" actId="1076"/>
          <ac:spMkLst>
            <pc:docMk/>
            <pc:sldMk cId="2288149814" sldId="269"/>
            <ac:spMk id="10243" creationId="{00000000-0000-0000-0000-000000000000}"/>
          </ac:spMkLst>
        </pc:spChg>
      </pc:sldChg>
    </pc:docChg>
  </pc:docChgLst>
  <pc:docChgLst>
    <pc:chgData name="Gerdien Zijlstra" userId="549cefa1-1c18-4b44-93a6-d399b9129167" providerId="ADAL" clId="{CC292498-4731-4C4A-9DAF-3D50BD978619}"/>
    <pc:docChg chg="undo custSel addSld delSld modSld">
      <pc:chgData name="Gerdien Zijlstra" userId="549cefa1-1c18-4b44-93a6-d399b9129167" providerId="ADAL" clId="{CC292498-4731-4C4A-9DAF-3D50BD978619}" dt="2022-09-12T08:53:37.097" v="5" actId="47"/>
      <pc:docMkLst>
        <pc:docMk/>
      </pc:docMkLst>
      <pc:sldChg chg="addSp delSp mod">
        <pc:chgData name="Gerdien Zijlstra" userId="549cefa1-1c18-4b44-93a6-d399b9129167" providerId="ADAL" clId="{CC292498-4731-4C4A-9DAF-3D50BD978619}" dt="2022-09-12T08:53:07.841" v="1" actId="22"/>
        <pc:sldMkLst>
          <pc:docMk/>
          <pc:sldMk cId="3352325114" sldId="262"/>
        </pc:sldMkLst>
        <pc:spChg chg="add del">
          <ac:chgData name="Gerdien Zijlstra" userId="549cefa1-1c18-4b44-93a6-d399b9129167" providerId="ADAL" clId="{CC292498-4731-4C4A-9DAF-3D50BD978619}" dt="2022-09-12T08:53:07.841" v="1" actId="22"/>
          <ac:spMkLst>
            <pc:docMk/>
            <pc:sldMk cId="3352325114" sldId="262"/>
            <ac:spMk id="7" creationId="{F8F4D6D4-02CB-4991-AA6C-C1F1DDFCEF8D}"/>
          </ac:spMkLst>
        </pc:spChg>
      </pc:sldChg>
      <pc:sldChg chg="modSp del mod">
        <pc:chgData name="Gerdien Zijlstra" userId="549cefa1-1c18-4b44-93a6-d399b9129167" providerId="ADAL" clId="{CC292498-4731-4C4A-9DAF-3D50BD978619}" dt="2022-09-12T08:53:37.097" v="5" actId="47"/>
        <pc:sldMkLst>
          <pc:docMk/>
          <pc:sldMk cId="1858653798" sldId="263"/>
        </pc:sldMkLst>
        <pc:spChg chg="mod">
          <ac:chgData name="Gerdien Zijlstra" userId="549cefa1-1c18-4b44-93a6-d399b9129167" providerId="ADAL" clId="{CC292498-4731-4C4A-9DAF-3D50BD978619}" dt="2022-09-12T08:53:29.257" v="3" actId="20577"/>
          <ac:spMkLst>
            <pc:docMk/>
            <pc:sldMk cId="1858653798" sldId="263"/>
            <ac:spMk id="11266" creationId="{00000000-0000-0000-0000-000000000000}"/>
          </ac:spMkLst>
        </pc:spChg>
      </pc:sldChg>
      <pc:sldChg chg="modSp add mod">
        <pc:chgData name="Gerdien Zijlstra" userId="549cefa1-1c18-4b44-93a6-d399b9129167" providerId="ADAL" clId="{CC292498-4731-4C4A-9DAF-3D50BD978619}" dt="2022-09-12T08:53:34.140" v="4" actId="20577"/>
        <pc:sldMkLst>
          <pc:docMk/>
          <pc:sldMk cId="2288149814" sldId="269"/>
        </pc:sldMkLst>
        <pc:spChg chg="mod">
          <ac:chgData name="Gerdien Zijlstra" userId="549cefa1-1c18-4b44-93a6-d399b9129167" providerId="ADAL" clId="{CC292498-4731-4C4A-9DAF-3D50BD978619}" dt="2022-09-12T08:53:34.140" v="4" actId="20577"/>
          <ac:spMkLst>
            <pc:docMk/>
            <pc:sldMk cId="2288149814" sldId="269"/>
            <ac:spMk id="1126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DDD8-2740-4901-97EB-A9ED56132452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6F71-79BA-4BC5-AD23-46EE9B910DF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9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opleiding hbo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-opleiding is een 2-jarige hbo-opleiding die veelal in samenwerking met mbo en werkveld wordt ontwikkeld. Het eindniveau van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ligt tussen mbo-4 en hbo-bachelor. Deze hbo opleiding is onder andere bedoeld voor mbo-4 studenten en voor werkenden. Ook met een havo- of vwo-diploma ben je toelaatbaar voor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kunt na het behalen van het Ad-diploma direct of op een later moment instromen in een hbo-bacheloropleiding. Afhankelijk van hoe verwant de bachelor is aan de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kun je na twee of meer jaar studeren het diploma van de hbo-bachelor behalen.  </a:t>
            </a:r>
          </a:p>
          <a:p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Bacheloropleiding hbo of universiteit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voltijds bacheloropleiding duurt 4 jaar aan een hogeschool of 3 jaar aan een universiteit. Voor een bacheloropleiding aan de hogeschool heeft u minimaal een mbo- of havodiploma nodig. Voor een bacheloropleiding aan de universiteit heeft u een diploma vwo nodig of een hbo-propedeuse (60 studiepunten).</a:t>
            </a:r>
          </a:p>
          <a:p>
            <a:r>
              <a:rPr lang="nl-NL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Masteropleiding universiteit of hbo</a:t>
            </a:r>
          </a:p>
          <a:p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masteropleiding duurt 1 tot 2 jaar. Wilt u een masteropleiding volgen, dan heeft u vaak een </a:t>
            </a:r>
            <a:r>
              <a:rPr lang="nl-NL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bachelordiploma</a:t>
            </a:r>
            <a:r>
              <a:rPr lang="nl-NL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nodig. De hogeschool of universiteit bepaalt de toelatingseisen voor een master.</a:t>
            </a:r>
          </a:p>
          <a:p>
            <a:br>
              <a:rPr lang="nl-NL"/>
            </a:b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6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4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60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2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76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92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0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82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8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5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12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1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2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1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5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12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54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3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21-8-2023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5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3" Type="http://schemas.openxmlformats.org/officeDocument/2006/relationships/hyperlink" Target="http://images.google.nl/imgres?imgurl=http://www.vanderbreggen.nl/upload/projecten/Leren/Mondriaandenhaag/_groot/hoofdfoto.jpg&amp;imgrefurl=http://www.vanderbreggen.nl/Projecten--Leren--Mondriaan-College,-Den-Haag.aspx&amp;h=379&amp;w=379&amp;sz=42&amp;hl=nl&amp;start=7&amp;tbnid=YnrNvNZblMfuWM:&amp;tbnh=123&amp;tbnw=123&amp;prev=/images?q=Mondriaan+college&amp;ndsp=20&amp;svnum=10&amp;hl=nl&amp;lr=&amp;sa=N" TargetMode="External"/><Relationship Id="rId7" Type="http://schemas.openxmlformats.org/officeDocument/2006/relationships/hyperlink" Target="http://images.google.nl/imgres?imgurl=http://www.wolters-noordhoff.nl/wcm/resources/image/4683c4e05ef6d11e/ROC_Zadkine.gif&amp;imgrefurl=http://www.wolters-noordhoff.nl/wps/portal/!ut/p/.cmd/cs/.ce/7_0_A/.s/7_0_IB/_s.7_0_A/7_0_IB&amp;h=150&amp;w=170&amp;sz=4&amp;hl=nl&amp;start=8&amp;tbnid=m9Zlskw5Pj6PYM:&amp;tbnh=87&amp;tbnw=99&amp;prev=/images?q=zadkine&amp;svnum=10&amp;hl=nl&amp;lr=&amp;sa=G" TargetMode="External"/><Relationship Id="rId12" Type="http://schemas.openxmlformats.org/officeDocument/2006/relationships/image" Target="../media/image8.jpeg"/><Relationship Id="rId17" Type="http://schemas.openxmlformats.org/officeDocument/2006/relationships/image" Target="../media/image12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hyperlink" Target="http://images.google.nl/imgres?imgurl=http://www.hetplatformberoepsonderwijs.nl/downloads/ID%20College.JPG&amp;imgrefurl=http://projectenbank.kennisnet.nl/index.php?page_id=project&amp;project_id=18&amp;h=75&amp;w=255&amp;sz=7&amp;hl=nl&amp;start=7&amp;tbnid=EtzhnOI1dtFkpM:&amp;tbnh=33&amp;tbnw=111&amp;prev=/images?q=id+college+zoetermeer&amp;svnum=10&amp;hl=nl&amp;lr=" TargetMode="External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google.nl/imgres?imgurl=http://www.zadkine-voertuigentechniek.nl/images/localex.jpg&amp;imgrefurl=http://www.zadkine-voertuigentechniek.nl/&amp;h=480&amp;w=640&amp;sz=57&amp;hl=nl&amp;start=33&amp;tbnid=z1VH0ZA3GEsD-M:&amp;tbnh=103&amp;tbnw=137&amp;prev=/images?q=zadkine&amp;start=20&amp;ndsp=20&amp;svnum=10&amp;hl=nl&amp;lr=&amp;sa=N" TargetMode="External"/><Relationship Id="rId14" Type="http://schemas.openxmlformats.org/officeDocument/2006/relationships/hyperlink" Target="http://images.google.nl/imgres?imgurl=http://www.ph8.nl/upload/catalog/104/40049/4/tu_delft.jpg&amp;imgrefurl=http://www.winkelmanenvanhessen.nl/index.php?pageID=946&amp;adviesgroepID=27358&amp;h=255&amp;w=255&amp;sz=19&amp;hl=nl&amp;start=1&amp;tbnid=RD2FOfCSXlBsxM:&amp;tbnh=111&amp;tbnw=111&amp;prev=/images?q=tu+delft&amp;svnum=10&amp;hl=nl&amp;lr=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begrippenlijst/fixusopleiding" TargetMode="External"/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eermeteenplan.nl/" TargetMode="External"/><Relationship Id="rId3" Type="http://schemas.openxmlformats.org/officeDocument/2006/relationships/hyperlink" Target="http://info.studielink.nl/nl/studenten/Pages/Default.aspx" TargetMode="External"/><Relationship Id="rId7" Type="http://schemas.openxmlformats.org/officeDocument/2006/relationships/hyperlink" Target="https://www.studiekeuze123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ibud.nl/onderwerpen/kinderen-en-jongeren/studeren/" TargetMode="External"/><Relationship Id="rId5" Type="http://schemas.openxmlformats.org/officeDocument/2006/relationships/hyperlink" Target="https://www.duo.nl/particulier/studiefinanciering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duo.nl/particulier/" TargetMode="External"/><Relationship Id="rId9" Type="http://schemas.openxmlformats.org/officeDocument/2006/relationships/hyperlink" Target="https://www.tussenjaarkenniscentrum.n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421408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in de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examenklas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4137025" y="5509903"/>
            <a:ext cx="46283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>
                <a:latin typeface="Calibri" panose="020F0502020204030204" pitchFamily="34" charset="0"/>
              </a:rPr>
              <a:t>Stephanie Holterman decaan havo</a:t>
            </a:r>
          </a:p>
          <a:p>
            <a:pPr>
              <a:spcBef>
                <a:spcPct val="50000"/>
              </a:spcBef>
            </a:pPr>
            <a:r>
              <a:rPr lang="nl-NL" altLang="nl-NL" sz="2400">
                <a:latin typeface="Calibri" panose="020F0502020204030204" pitchFamily="34" charset="0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740" y="116632"/>
            <a:ext cx="8446839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nl-NL" alt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Loopbaanoriëntatie in de examenklas</a:t>
            </a:r>
            <a:br>
              <a:rPr lang="nl-NL" alt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</a:br>
            <a:r>
              <a:rPr lang="nl-NL" altLang="nl-NL"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Slagen….. en dan?</a:t>
            </a:r>
            <a:endParaRPr lang="nl-NL" altLang="nl-NL" sz="3600" b="1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100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5706244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pic>
        <p:nvPicPr>
          <p:cNvPr id="9" name="Picture 16" descr="hoofdfo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908720"/>
            <a:ext cx="1603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94147" y="1843683"/>
            <a:ext cx="367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200" b="1">
                <a:latin typeface="Arial" charset="0"/>
                <a:cs typeface="Arial" charset="0"/>
              </a:rPr>
              <a:t>MBO ?</a:t>
            </a:r>
          </a:p>
        </p:txBody>
      </p:sp>
      <p:pic>
        <p:nvPicPr>
          <p:cNvPr id="11" name="Picture 21" descr="ID%2520Colle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725144"/>
            <a:ext cx="16081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ROC_Zadkin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2976"/>
            <a:ext cx="942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localex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2492896"/>
            <a:ext cx="1304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 descr="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2204864"/>
            <a:ext cx="261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9" descr="integratieda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5276850"/>
            <a:ext cx="2381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hoek 2"/>
          <p:cNvSpPr>
            <a:spLocks noChangeArrowheads="1"/>
          </p:cNvSpPr>
          <p:nvPr/>
        </p:nvSpPr>
        <p:spPr bwMode="auto">
          <a:xfrm>
            <a:off x="4159647" y="3172420"/>
            <a:ext cx="1573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altLang="nl-NL" sz="3200" b="1">
                <a:latin typeface="Arial" charset="0"/>
                <a:cs typeface="Arial" charset="0"/>
              </a:rPr>
              <a:t> HBO? </a:t>
            </a:r>
          </a:p>
        </p:txBody>
      </p:sp>
      <p:pic>
        <p:nvPicPr>
          <p:cNvPr id="17" name="Picture 26" descr="logoINHOLL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1196752"/>
            <a:ext cx="2381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539552" y="364502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>
                <a:latin typeface="Arial" charset="0"/>
                <a:cs typeface="Arial" charset="0"/>
              </a:rPr>
              <a:t>Universiteit?</a:t>
            </a:r>
          </a:p>
        </p:txBody>
      </p:sp>
      <p:pic>
        <p:nvPicPr>
          <p:cNvPr id="19" name="Picture 13" descr="tu_delf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24128" y="2852936"/>
            <a:ext cx="16557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59832" y="4293096"/>
            <a:ext cx="2362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vak 5"/>
          <p:cNvSpPr txBox="1">
            <a:spLocks noChangeArrowheads="1"/>
          </p:cNvSpPr>
          <p:nvPr/>
        </p:nvSpPr>
        <p:spPr bwMode="auto">
          <a:xfrm>
            <a:off x="467544" y="580526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>
                <a:latin typeface="Arial" charset="0"/>
                <a:cs typeface="Arial" charset="0"/>
              </a:rPr>
              <a:t>Tussenjaar?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5576" y="4725144"/>
            <a:ext cx="217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72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1844824"/>
            <a:ext cx="8172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800">
                <a:latin typeface="Arial" charset="0"/>
                <a:cs typeface="Arial" charset="0"/>
              </a:rPr>
              <a:t>Aantal LOB-activiteiten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 charset="0"/>
                <a:cs typeface="Arial" charset="0"/>
              </a:rPr>
              <a:t>open dagen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err="1">
                <a:latin typeface="Arial" charset="0"/>
                <a:cs typeface="Arial" charset="0"/>
              </a:rPr>
              <a:t>proefstuderen</a:t>
            </a:r>
            <a:endParaRPr lang="nl-NL" altLang="nl-NL" sz="2800">
              <a:latin typeface="Arial" charset="0"/>
              <a:cs typeface="Arial" charset="0"/>
            </a:endParaRP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 charset="0"/>
                <a:cs typeface="Arial" charset="0"/>
              </a:rPr>
              <a:t>beroepenmarkt op 14 november</a:t>
            </a:r>
            <a:endParaRPr lang="nl-NL" altLang="nl-NL" sz="2400" strike="sngStrike">
              <a:latin typeface="Arial" charset="0"/>
              <a:cs typeface="Arial" charset="0"/>
            </a:endParaRP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 charset="0"/>
                <a:cs typeface="Arial" charset="0"/>
              </a:rPr>
              <a:t>gesprekken coach en decaan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>
                <a:latin typeface="Arial" charset="0"/>
                <a:cs typeface="Arial" charset="0"/>
              </a:rPr>
              <a:t>…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800">
                <a:solidFill>
                  <a:srgbClr val="FF0000"/>
                </a:solidFill>
                <a:latin typeface="Arial" charset="0"/>
                <a:cs typeface="Arial" charset="0"/>
              </a:rPr>
              <a:t>Aanvragen</a:t>
            </a:r>
            <a:r>
              <a:rPr lang="nl-NL" altLang="nl-NL" sz="2800">
                <a:latin typeface="Arial" charset="0"/>
                <a:cs typeface="Arial" charset="0"/>
              </a:rPr>
              <a:t> van bezoeken open dagen/ </a:t>
            </a:r>
            <a:r>
              <a:rPr lang="nl-NL" altLang="nl-NL" sz="2800" err="1">
                <a:latin typeface="Arial" charset="0"/>
                <a:cs typeface="Arial" charset="0"/>
              </a:rPr>
              <a:t>proefstuderen</a:t>
            </a:r>
            <a:r>
              <a:rPr lang="nl-NL" altLang="nl-NL" sz="2800">
                <a:latin typeface="Arial" charset="0"/>
                <a:cs typeface="Arial" charset="0"/>
              </a:rPr>
              <a:t> bij de DECAAN</a:t>
            </a:r>
            <a:br>
              <a:rPr lang="nl-NL" altLang="nl-NL" sz="2800">
                <a:latin typeface="Arial" charset="0"/>
                <a:cs typeface="Arial" charset="0"/>
              </a:rPr>
            </a:br>
            <a:r>
              <a:rPr lang="nl-NL" altLang="nl-NL" sz="2800">
                <a:latin typeface="Arial" charset="0"/>
                <a:cs typeface="Arial" charset="0"/>
              </a:rPr>
              <a:t>(met verzuimformulier en bewijs van aanmelden + niet op een </a:t>
            </a:r>
            <a:r>
              <a:rPr lang="nl-NL" altLang="nl-NL" sz="2800" err="1">
                <a:latin typeface="Arial" charset="0"/>
                <a:cs typeface="Arial" charset="0"/>
              </a:rPr>
              <a:t>toetsdag</a:t>
            </a:r>
            <a:r>
              <a:rPr lang="nl-NL" altLang="nl-NL" sz="2800">
                <a:latin typeface="Arial" charset="0"/>
                <a:cs typeface="Arial" charset="0"/>
              </a:rPr>
              <a:t>)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endParaRPr lang="nl-NL" altLang="nl-NL" sz="2400" b="1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nl-NL" b="1">
                <a:solidFill>
                  <a:schemeClr val="tx1"/>
                </a:solidFill>
                <a:latin typeface="Arial" charset="0"/>
                <a:cs typeface="Arial" charset="0"/>
              </a:rPr>
              <a:t>Ontwikkelingen in het hoger onderwijs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 rtlCol="0">
            <a:normAutofit fontScale="92500" lnSpcReduction="20000"/>
          </a:bodyPr>
          <a:lstStyle/>
          <a:p>
            <a:pPr marL="631825" lvl="1" indent="-266700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studievoorschot / leenstelsel / studiefinanciering</a:t>
            </a:r>
          </a:p>
          <a:p>
            <a:pPr marL="631825" lvl="1" indent="-266700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decentrale selectie</a:t>
            </a:r>
          </a:p>
          <a:p>
            <a:pPr marL="631825" lvl="1" indent="-266700">
              <a:defRPr/>
            </a:pPr>
            <a:r>
              <a:rPr lang="nl-NL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januari 2024 uiterlijk aanmelden</a:t>
            </a:r>
          </a:p>
          <a:p>
            <a:pPr marL="631825" lvl="1" indent="-266700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toelatingseisen, kijk bij studie zelf</a:t>
            </a:r>
          </a:p>
          <a:p>
            <a:pPr marL="631825" lvl="1" indent="-266700">
              <a:defRPr/>
            </a:pPr>
            <a:r>
              <a:rPr lang="nl-NL" sz="2400" err="1">
                <a:latin typeface="Arial" pitchFamily="34" charset="0"/>
                <a:cs typeface="Arial" pitchFamily="34" charset="0"/>
              </a:rPr>
              <a:t>associate</a:t>
            </a:r>
            <a:r>
              <a:rPr lang="nl-NL" sz="2400">
                <a:latin typeface="Arial" pitchFamily="34" charset="0"/>
                <a:cs typeface="Arial" pitchFamily="34" charset="0"/>
              </a:rPr>
              <a:t> </a:t>
            </a:r>
            <a:r>
              <a:rPr lang="nl-NL" sz="2400" err="1">
                <a:latin typeface="Arial" pitchFamily="34" charset="0"/>
                <a:cs typeface="Arial" pitchFamily="34" charset="0"/>
              </a:rPr>
              <a:t>degree</a:t>
            </a:r>
            <a:r>
              <a:rPr lang="nl-NL" sz="2400">
                <a:latin typeface="Arial" pitchFamily="34" charset="0"/>
                <a:cs typeface="Arial" pitchFamily="34" charset="0"/>
              </a:rPr>
              <a:t> (hbo) /bachelor (hbo/universiteit) / master (universiteit)</a:t>
            </a:r>
          </a:p>
          <a:p>
            <a:pPr marL="631825" lvl="1" indent="-266700">
              <a:defRPr/>
            </a:pPr>
            <a:r>
              <a:rPr lang="nl-NL" sz="2400">
                <a:latin typeface="Arial" pitchFamily="34" charset="0"/>
                <a:cs typeface="Arial" pitchFamily="34" charset="0"/>
              </a:rPr>
              <a:t>bindend negatief studieadvies (ook in jaar twee)</a:t>
            </a:r>
          </a:p>
          <a:p>
            <a:pPr marL="631825" lvl="1" indent="-266700">
              <a:defRPr/>
            </a:pPr>
            <a:endParaRPr lang="nl-NL" sz="2400"/>
          </a:p>
          <a:p>
            <a:pPr marL="365760" lvl="1" indent="0">
              <a:defRPr/>
            </a:pPr>
            <a:endParaRPr lang="nl-NL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>
                <a:latin typeface="Arial" pitchFamily="34" charset="0"/>
                <a:cs typeface="Arial" pitchFamily="34" charset="0"/>
              </a:rPr>
              <a:t>		</a:t>
            </a:r>
            <a:endParaRPr lang="nl-NL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06675"/>
            <a:ext cx="7778825" cy="469741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indent="0">
              <a:buNone/>
            </a:pPr>
            <a:r>
              <a:rPr lang="nl-NL" sz="200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endParaRPr lang="nl-NL" sz="2000"/>
          </a:p>
          <a:p>
            <a:pPr marL="114300" indent="0">
              <a:buNone/>
            </a:pPr>
            <a:r>
              <a:rPr lang="nl-NL" sz="200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endParaRPr lang="nl-NL" sz="2000"/>
          </a:p>
          <a:p>
            <a:pPr marL="114300" indent="0">
              <a:buNone/>
            </a:pPr>
            <a:r>
              <a:rPr lang="nl-NL" sz="2000"/>
              <a:t>De onderwijsinstelling bepaalt wat de selectiecriteria precies zijn. Zo wordt de kans groter dat de juiste student op de juiste plek komt.</a:t>
            </a:r>
          </a:p>
          <a:p>
            <a:pPr marL="114300" indent="0">
              <a:buNone/>
            </a:pPr>
            <a:r>
              <a:rPr lang="nl-NL" sz="2000">
                <a:ea typeface="+mn-lt"/>
                <a:cs typeface="+mn-lt"/>
                <a:hlinkClick r:id="rId2"/>
              </a:rPr>
              <a:t>Welke opleidingen hebben een numerus fixus? - Studiekeuze123</a:t>
            </a:r>
            <a:endParaRPr lang="nl-NL"/>
          </a:p>
          <a:p>
            <a:pPr marL="114300" indent="0">
              <a:buNone/>
            </a:pPr>
            <a:endParaRPr lang="nl-NL" sz="2000">
              <a:solidFill>
                <a:srgbClr val="404040"/>
              </a:solidFill>
            </a:endParaRPr>
          </a:p>
          <a:p>
            <a:pPr marL="114300" indent="0">
              <a:buNone/>
            </a:pPr>
            <a:r>
              <a:rPr lang="nl-NL" sz="2000">
                <a:solidFill>
                  <a:srgbClr val="FF0000"/>
                </a:solidFill>
              </a:rPr>
              <a:t>Aanmelden uiterlijk 15 januari 2024</a:t>
            </a:r>
          </a:p>
          <a:p>
            <a:pPr marL="114300" indent="0">
              <a:buNone/>
            </a:pPr>
            <a:r>
              <a:rPr lang="nl-NL" sz="2000">
                <a:solidFill>
                  <a:srgbClr val="FF0000"/>
                </a:solidFill>
                <a:hlinkClick r:id="rId3"/>
              </a:rPr>
              <a:t>studiekeuze 123</a:t>
            </a:r>
            <a:endParaRPr lang="nl-NL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2576" y="476672"/>
            <a:ext cx="8518847" cy="1143000"/>
          </a:xfrm>
        </p:spPr>
        <p:txBody>
          <a:bodyPr>
            <a:normAutofit fontScale="90000"/>
          </a:bodyPr>
          <a:lstStyle/>
          <a:p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Beslissen en inschrijven</a:t>
            </a:r>
            <a:b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nl-NL" altLang="nl-NL" sz="3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61950" y="1772616"/>
            <a:ext cx="84963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lvl="2" indent="17463"/>
            <a:r>
              <a:rPr lang="nl-NL" altLang="nl-NL" sz="2400">
                <a:latin typeface="Arial" charset="0"/>
                <a:cs typeface="Arial" charset="0"/>
              </a:rPr>
              <a:t>Neem een beslissing en schrijf je in </a:t>
            </a:r>
            <a:r>
              <a:rPr lang="nl-NL" altLang="nl-NL" sz="2400">
                <a:solidFill>
                  <a:srgbClr val="FF0000"/>
                </a:solidFill>
                <a:latin typeface="Arial" charset="0"/>
                <a:cs typeface="Arial" charset="0"/>
              </a:rPr>
              <a:t>voor 15 jan bij decentrale selectie </a:t>
            </a:r>
            <a:r>
              <a:rPr lang="nl-NL" altLang="nl-NL" sz="2400">
                <a:latin typeface="Arial" charset="0"/>
                <a:cs typeface="Arial" charset="0"/>
              </a:rPr>
              <a:t>(</a:t>
            </a:r>
            <a:r>
              <a:rPr lang="nl-NL" altLang="nl-NL" sz="2400" u="sng">
                <a:latin typeface="Arial" charset="0"/>
                <a:cs typeface="Arial" charset="0"/>
              </a:rPr>
              <a:t>meeste</a:t>
            </a:r>
            <a:r>
              <a:rPr lang="nl-NL" altLang="nl-NL" sz="2400">
                <a:latin typeface="Arial" charset="0"/>
                <a:cs typeface="Arial" charset="0"/>
              </a:rPr>
              <a:t> andere studies voor 1 mei).</a:t>
            </a:r>
            <a:r>
              <a:rPr lang="nl-NL" altLang="nl-NL" sz="240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</a:p>
          <a:p>
            <a:pPr marL="271463" lvl="2" indent="17463"/>
            <a:endParaRPr lang="nl-NL" altLang="nl-NL" sz="240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>
                <a:latin typeface="Arial" charset="0"/>
                <a:cs typeface="Arial" charset="0"/>
              </a:rPr>
              <a:t>Hulpmiddelen/Tips:</a:t>
            </a:r>
          </a:p>
          <a:p>
            <a:pPr marL="271463" lvl="2" indent="17463"/>
            <a:r>
              <a:rPr lang="nl-NL" altLang="nl-NL" sz="2400">
                <a:latin typeface="Arial" charset="0"/>
                <a:cs typeface="Arial" charset="0"/>
              </a:rPr>
              <a:t>	- Studielink (aanmelden studie)</a:t>
            </a:r>
          </a:p>
          <a:p>
            <a:pPr marL="271463" lvl="2" indent="17463"/>
            <a:r>
              <a:rPr lang="nl-NL" altLang="nl-NL" sz="2400">
                <a:latin typeface="Arial" charset="0"/>
                <a:cs typeface="Arial" charset="0"/>
              </a:rPr>
              <a:t>	- DUO (aanvraag studiefinanciering)</a:t>
            </a:r>
          </a:p>
          <a:p>
            <a:pPr marL="271463" lvl="2" indent="17463"/>
            <a:endParaRPr lang="nl-NL" altLang="nl-NL" sz="240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>
                <a:latin typeface="Arial" charset="0"/>
                <a:cs typeface="Arial" charset="0"/>
              </a:rPr>
              <a:t>Verandering van keuze kan nog tot 1 september 2024, maar dan moet je wel al ergens ingeschreven zijn.</a:t>
            </a:r>
            <a:br>
              <a:rPr lang="nl-NL" altLang="nl-NL" sz="2400">
                <a:latin typeface="Arial" charset="0"/>
                <a:cs typeface="Arial" charset="0"/>
              </a:rPr>
            </a:br>
            <a:r>
              <a:rPr lang="nl-NL" altLang="nl-NL">
                <a:latin typeface="Arial" charset="0"/>
                <a:cs typeface="Arial" charset="0"/>
              </a:rPr>
              <a:t>Bij twijfel: doe studiekeuze check (deze kan later als verplicht worden gezien).</a:t>
            </a:r>
          </a:p>
          <a:p>
            <a:pPr marL="271463" lvl="2" indent="17463"/>
            <a:endParaRPr lang="nl-NL" altLang="nl-NL" sz="240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>
                <a:solidFill>
                  <a:srgbClr val="FF0000"/>
                </a:solidFill>
                <a:latin typeface="Arial" charset="0"/>
                <a:cs typeface="Arial" charset="0"/>
              </a:rPr>
              <a:t>Laat je decaan weten voor welke studie je je inschrijft! (i.v.m. uitschrijven)</a:t>
            </a:r>
          </a:p>
          <a:p>
            <a:pPr marL="1257300" lvl="2" indent="-342900"/>
            <a:r>
              <a:rPr lang="nl-NL" altLang="nl-NL" sz="2000">
                <a:solidFill>
                  <a:srgbClr val="FFFF00"/>
                </a:solidFill>
                <a:latin typeface="Comic Sans MS" pitchFamily="66" charset="0"/>
              </a:rPr>
              <a:t>	</a:t>
            </a:r>
            <a:br>
              <a:rPr lang="nl-NL" altLang="nl-NL" sz="2000">
                <a:solidFill>
                  <a:srgbClr val="FFFF00"/>
                </a:solidFill>
                <a:latin typeface="Comic Sans MS" pitchFamily="66" charset="0"/>
              </a:rPr>
            </a:br>
            <a:endParaRPr lang="nl-NL" altLang="nl-NL" sz="20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pic>
        <p:nvPicPr>
          <p:cNvPr id="10245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3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28600"/>
            <a:ext cx="859085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examenklas:</a:t>
            </a:r>
            <a:b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Inschrijven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378505"/>
            <a:ext cx="73914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2600">
                <a:latin typeface="Arial" charset="0"/>
                <a:cs typeface="Arial" charset="0"/>
              </a:rPr>
              <a:t>Belangrijke sites: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nl-NL" sz="2600">
                <a:latin typeface="Arial" charset="0"/>
                <a:cs typeface="Arial" charset="0"/>
                <a:hlinkClick r:id="rId3"/>
              </a:rPr>
              <a:t>studielink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4"/>
              </a:rPr>
              <a:t>duo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>
                <a:latin typeface="Arial" charset="0"/>
                <a:cs typeface="Arial" charset="0"/>
                <a:hlinkClick r:id="rId5"/>
              </a:rPr>
              <a:t>studiefinanciering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>
                <a:latin typeface="Arial" charset="0"/>
                <a:cs typeface="Arial" charset="0"/>
                <a:hlinkClick r:id="rId6"/>
              </a:rPr>
              <a:t>selectie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7"/>
              </a:rPr>
              <a:t>studiekeuze123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8"/>
              </a:rPr>
              <a:t>Studeermeteenplan.nl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>
                <a:latin typeface="Arial" charset="0"/>
                <a:cs typeface="Arial" charset="0"/>
                <a:hlinkClick r:id="rId9"/>
              </a:rPr>
              <a:t>informatie tussenjaar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b="0" i="0" err="1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6"/>
              </a:rPr>
              <a:t>nibud</a:t>
            </a:r>
            <a:r>
              <a:rPr lang="nl-NL" sz="2600" b="0" i="0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6"/>
              </a:rPr>
              <a:t>: wat kost studeren</a:t>
            </a:r>
            <a:endParaRPr lang="nl-NL" altLang="nl-NL" sz="260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1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Belangrijk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nl-NL" altLang="nl-NL" sz="2800">
                <a:solidFill>
                  <a:schemeClr val="tx1"/>
                </a:solidFill>
                <a:latin typeface="Arial" charset="0"/>
                <a:cs typeface="Arial" charset="0"/>
              </a:rPr>
              <a:t>Regel </a:t>
            </a:r>
            <a:r>
              <a:rPr lang="nl-NL" altLang="nl-NL" sz="2800" err="1">
                <a:solidFill>
                  <a:schemeClr val="tx1"/>
                </a:solidFill>
                <a:latin typeface="Arial" charset="0"/>
                <a:cs typeface="Arial" charset="0"/>
              </a:rPr>
              <a:t>digi</a:t>
            </a:r>
            <a:r>
              <a:rPr lang="nl-NL" altLang="nl-NL" sz="2800">
                <a:solidFill>
                  <a:schemeClr val="tx1"/>
                </a:solidFill>
                <a:latin typeface="Arial" charset="0"/>
                <a:cs typeface="Arial" charset="0"/>
              </a:rPr>
              <a:t>-d!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>
                <a:solidFill>
                  <a:schemeClr val="tx1"/>
                </a:solidFill>
                <a:latin typeface="Arial" charset="0"/>
                <a:cs typeface="Arial" charset="0"/>
              </a:rPr>
              <a:t>Aanmelden </a:t>
            </a:r>
            <a:r>
              <a:rPr lang="nl-NL" sz="2600" err="1">
                <a:solidFill>
                  <a:schemeClr val="tx1"/>
                </a:solidFill>
                <a:latin typeface="Arial" charset="0"/>
                <a:cs typeface="Arial" charset="0"/>
              </a:rPr>
              <a:t>numerus</a:t>
            </a:r>
            <a:r>
              <a:rPr lang="nl-NL" sz="2600">
                <a:solidFill>
                  <a:schemeClr val="tx1"/>
                </a:solidFill>
                <a:latin typeface="Arial" charset="0"/>
                <a:cs typeface="Arial" charset="0"/>
              </a:rPr>
              <a:t> fixus studies uiterlijk15 januari!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>
                <a:solidFill>
                  <a:schemeClr val="tx1"/>
                </a:solidFill>
                <a:latin typeface="Arial" charset="0"/>
                <a:cs typeface="Arial" charset="0"/>
              </a:rPr>
              <a:t>Overige studies zie studies zelf (meestal 1 mei)</a:t>
            </a:r>
          </a:p>
          <a:p>
            <a:pPr marL="533400" indent="-533400">
              <a:spcBef>
                <a:spcPct val="50000"/>
              </a:spcBef>
            </a:pPr>
            <a:endParaRPr lang="nl-NL" sz="26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nl-NL" sz="2600">
                <a:solidFill>
                  <a:schemeClr val="tx1"/>
                </a:solidFill>
                <a:latin typeface="Arial" charset="0"/>
                <a:cs typeface="Arial" charset="0"/>
              </a:rPr>
              <a:t>Voor vragen, loop even langs de decaan (kamer op 3</a:t>
            </a:r>
            <a:r>
              <a:rPr lang="nl-NL" sz="2600" baseline="30000">
                <a:solidFill>
                  <a:schemeClr val="tx1"/>
                </a:solidFill>
                <a:latin typeface="Arial" charset="0"/>
                <a:cs typeface="Arial" charset="0"/>
              </a:rPr>
              <a:t>e</a:t>
            </a:r>
            <a:r>
              <a:rPr lang="nl-NL" sz="2600">
                <a:solidFill>
                  <a:schemeClr val="tx1"/>
                </a:solidFill>
                <a:latin typeface="Arial" charset="0"/>
                <a:cs typeface="Arial" charset="0"/>
              </a:rPr>
              <a:t> verdieping in domein 3.4)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662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F5CD6CB68E48ADBE896640D366F1" ma:contentTypeVersion="12" ma:contentTypeDescription="Een nieuw document maken." ma:contentTypeScope="" ma:versionID="8376401a49d31d4db1dc544d5a5d556a">
  <xsd:schema xmlns:xsd="http://www.w3.org/2001/XMLSchema" xmlns:xs="http://www.w3.org/2001/XMLSchema" xmlns:p="http://schemas.microsoft.com/office/2006/metadata/properties" xmlns:ns2="2d31fe58-cb50-493e-b05f-f0ac18de7977" xmlns:ns3="8786f713-d445-460d-aef8-598269fb8bef" targetNamespace="http://schemas.microsoft.com/office/2006/metadata/properties" ma:root="true" ma:fieldsID="b53761e1d3f9d7596309be62f15f6ca4" ns2:_="" ns3:_="">
    <xsd:import namespace="2d31fe58-cb50-493e-b05f-f0ac18de7977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1fe58-cb50-493e-b05f-f0ac18de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2d31fe58-cb50-493e-b05f-f0ac18de79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C693633-AE55-4394-A52D-FD9E41820006}"/>
</file>

<file path=customXml/itemProps2.xml><?xml version="1.0" encoding="utf-8"?>
<ds:datastoreItem xmlns:ds="http://schemas.openxmlformats.org/officeDocument/2006/customXml" ds:itemID="{A72DFB52-E08B-4AB1-9C09-0BCE02079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510181-A7CA-4C1E-A398-67F8E09780CD}">
  <ds:schemaRefs>
    <ds:schemaRef ds:uri="19086337-c262-4a4c-8dfc-2a6cade47238"/>
    <ds:schemaRef ds:uri="8786f713-d445-460d-aef8-598269fb8be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On-screen Show (4:3)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Loopbaanoriëntatie  in de  examenklas</vt:lpstr>
      <vt:lpstr>Loopbaanoriëntatie in de examenklas Slagen….. en dan?</vt:lpstr>
      <vt:lpstr>Loopbaanoriëntatie in de examenklas</vt:lpstr>
      <vt:lpstr>Ontwikkelingen in het hoger onderwijs</vt:lpstr>
      <vt:lpstr>Decentrale selectie of fixusstudies</vt:lpstr>
      <vt:lpstr>Beslissen en inschrijven </vt:lpstr>
      <vt:lpstr>Loopbaanoriëntatie in de examenklas: Inschrijven</vt:lpstr>
      <vt:lpstr>Belangrijk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revision>1</cp:revision>
  <dcterms:created xsi:type="dcterms:W3CDTF">2016-08-22T12:50:35Z</dcterms:created>
  <dcterms:modified xsi:type="dcterms:W3CDTF">2023-08-21T13:24:26Z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0x010100C4C009B5D4359549A24F3F72A340BC2D</vt:lpwstr>
  </property>
  <property fmtid="{D5CDD505-2E9C-101B-9397-08002B2CF9AE}" pid="3" name="Order">
    <vt:r8>600400</vt:r8>
  </property>
  <property fmtid="{D5CDD505-2E9C-101B-9397-08002B2CF9AE}" pid="4" name="MediaServiceImageTags">
    <vt:lpwstr/>
  </property>
</Properties>
</file>