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7" r:id="rId5"/>
    <p:sldId id="259" r:id="rId6"/>
    <p:sldId id="260" r:id="rId7"/>
    <p:sldId id="267" r:id="rId8"/>
    <p:sldId id="263" r:id="rId9"/>
    <p:sldId id="268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F4B7F9-6CA2-4D3E-9835-CE8372E19E43}" v="1" dt="2022-09-30T09:53:37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dien Zijlstra" userId="549cefa1-1c18-4b44-93a6-d399b9129167" providerId="ADAL" clId="{36F4B7F9-6CA2-4D3E-9835-CE8372E19E43}"/>
    <pc:docChg chg="undo custSel addSld delSld modSld">
      <pc:chgData name="Gerdien Zijlstra" userId="549cefa1-1c18-4b44-93a6-d399b9129167" providerId="ADAL" clId="{36F4B7F9-6CA2-4D3E-9835-CE8372E19E43}" dt="2022-09-30T09:53:30.961" v="869" actId="20577"/>
      <pc:docMkLst>
        <pc:docMk/>
      </pc:docMkLst>
      <pc:sldChg chg="modSp mod">
        <pc:chgData name="Gerdien Zijlstra" userId="549cefa1-1c18-4b44-93a6-d399b9129167" providerId="ADAL" clId="{36F4B7F9-6CA2-4D3E-9835-CE8372E19E43}" dt="2022-09-06T08:13:03.917" v="33" actId="14100"/>
        <pc:sldMkLst>
          <pc:docMk/>
          <pc:sldMk cId="2309471770" sldId="259"/>
        </pc:sldMkLst>
        <pc:spChg chg="mod">
          <ac:chgData name="Gerdien Zijlstra" userId="549cefa1-1c18-4b44-93a6-d399b9129167" providerId="ADAL" clId="{36F4B7F9-6CA2-4D3E-9835-CE8372E19E43}" dt="2022-09-06T08:13:03.917" v="33" actId="14100"/>
          <ac:spMkLst>
            <pc:docMk/>
            <pc:sldMk cId="2309471770" sldId="259"/>
            <ac:spMk id="6147" creationId="{00000000-0000-0000-0000-000000000000}"/>
          </ac:spMkLst>
        </pc:spChg>
      </pc:sldChg>
      <pc:sldChg chg="modSp mod">
        <pc:chgData name="Gerdien Zijlstra" userId="549cefa1-1c18-4b44-93a6-d399b9129167" providerId="ADAL" clId="{36F4B7F9-6CA2-4D3E-9835-CE8372E19E43}" dt="2022-09-06T08:19:32.738" v="68" actId="14100"/>
        <pc:sldMkLst>
          <pc:docMk/>
          <pc:sldMk cId="1934619988" sldId="260"/>
        </pc:sldMkLst>
        <pc:spChg chg="mod">
          <ac:chgData name="Gerdien Zijlstra" userId="549cefa1-1c18-4b44-93a6-d399b9129167" providerId="ADAL" clId="{36F4B7F9-6CA2-4D3E-9835-CE8372E19E43}" dt="2022-09-06T08:19:32.738" v="68" actId="14100"/>
          <ac:spMkLst>
            <pc:docMk/>
            <pc:sldMk cId="1934619988" sldId="260"/>
            <ac:spMk id="7170" creationId="{00000000-0000-0000-0000-000000000000}"/>
          </ac:spMkLst>
        </pc:spChg>
        <pc:spChg chg="mod">
          <ac:chgData name="Gerdien Zijlstra" userId="549cefa1-1c18-4b44-93a6-d399b9129167" providerId="ADAL" clId="{36F4B7F9-6CA2-4D3E-9835-CE8372E19E43}" dt="2022-09-06T08:13:44.852" v="38" actId="179"/>
          <ac:spMkLst>
            <pc:docMk/>
            <pc:sldMk cId="1934619988" sldId="260"/>
            <ac:spMk id="117763" creationId="{00000000-0000-0000-0000-000000000000}"/>
          </ac:spMkLst>
        </pc:spChg>
      </pc:sldChg>
      <pc:sldChg chg="modSp mod">
        <pc:chgData name="Gerdien Zijlstra" userId="549cefa1-1c18-4b44-93a6-d399b9129167" providerId="ADAL" clId="{36F4B7F9-6CA2-4D3E-9835-CE8372E19E43}" dt="2022-09-06T08:24:53.057" v="128"/>
        <pc:sldMkLst>
          <pc:docMk/>
          <pc:sldMk cId="1858653798" sldId="263"/>
        </pc:sldMkLst>
        <pc:spChg chg="mod">
          <ac:chgData name="Gerdien Zijlstra" userId="549cefa1-1c18-4b44-93a6-d399b9129167" providerId="ADAL" clId="{36F4B7F9-6CA2-4D3E-9835-CE8372E19E43}" dt="2022-09-06T08:24:53.057" v="128"/>
          <ac:spMkLst>
            <pc:docMk/>
            <pc:sldMk cId="1858653798" sldId="263"/>
            <ac:spMk id="10243" creationId="{00000000-0000-0000-0000-000000000000}"/>
          </ac:spMkLst>
        </pc:spChg>
      </pc:sldChg>
      <pc:sldChg chg="add setBg">
        <pc:chgData name="Gerdien Zijlstra" userId="549cefa1-1c18-4b44-93a6-d399b9129167" providerId="ADAL" clId="{36F4B7F9-6CA2-4D3E-9835-CE8372E19E43}" dt="2022-09-06T08:25:34.996" v="129"/>
        <pc:sldMkLst>
          <pc:docMk/>
          <pc:sldMk cId="1753360005" sldId="266"/>
        </pc:sldMkLst>
      </pc:sldChg>
      <pc:sldChg chg="modSp mod">
        <pc:chgData name="Gerdien Zijlstra" userId="549cefa1-1c18-4b44-93a6-d399b9129167" providerId="ADAL" clId="{36F4B7F9-6CA2-4D3E-9835-CE8372E19E43}" dt="2022-09-06T08:20:14.452" v="125" actId="27636"/>
        <pc:sldMkLst>
          <pc:docMk/>
          <pc:sldMk cId="445503160" sldId="267"/>
        </pc:sldMkLst>
        <pc:spChg chg="mod">
          <ac:chgData name="Gerdien Zijlstra" userId="549cefa1-1c18-4b44-93a6-d399b9129167" providerId="ADAL" clId="{36F4B7F9-6CA2-4D3E-9835-CE8372E19E43}" dt="2022-09-06T08:20:14.452" v="125" actId="27636"/>
          <ac:spMkLst>
            <pc:docMk/>
            <pc:sldMk cId="445503160" sldId="267"/>
            <ac:spMk id="4" creationId="{00000000-0000-0000-0000-000000000000}"/>
          </ac:spMkLst>
        </pc:spChg>
      </pc:sldChg>
      <pc:sldChg chg="addSp delSp modSp mod chgLayout">
        <pc:chgData name="Gerdien Zijlstra" userId="549cefa1-1c18-4b44-93a6-d399b9129167" providerId="ADAL" clId="{36F4B7F9-6CA2-4D3E-9835-CE8372E19E43}" dt="2022-09-30T09:53:30.961" v="869" actId="20577"/>
        <pc:sldMkLst>
          <pc:docMk/>
          <pc:sldMk cId="2362295333" sldId="268"/>
        </pc:sldMkLst>
        <pc:spChg chg="add mod ord">
          <ac:chgData name="Gerdien Zijlstra" userId="549cefa1-1c18-4b44-93a6-d399b9129167" providerId="ADAL" clId="{36F4B7F9-6CA2-4D3E-9835-CE8372E19E43}" dt="2022-09-30T09:53:30.961" v="869" actId="20577"/>
          <ac:spMkLst>
            <pc:docMk/>
            <pc:sldMk cId="2362295333" sldId="268"/>
            <ac:spMk id="2" creationId="{C91D0086-F4A5-9032-7D12-E60532B335D0}"/>
          </ac:spMkLst>
        </pc:spChg>
        <pc:spChg chg="mod ord">
          <ac:chgData name="Gerdien Zijlstra" userId="549cefa1-1c18-4b44-93a6-d399b9129167" providerId="ADAL" clId="{36F4B7F9-6CA2-4D3E-9835-CE8372E19E43}" dt="2022-09-30T09:51:45.236" v="790" actId="207"/>
          <ac:spMkLst>
            <pc:docMk/>
            <pc:sldMk cId="2362295333" sldId="268"/>
            <ac:spMk id="3" creationId="{00000000-0000-0000-0000-000000000000}"/>
          </ac:spMkLst>
        </pc:spChg>
        <pc:picChg chg="del">
          <ac:chgData name="Gerdien Zijlstra" userId="549cefa1-1c18-4b44-93a6-d399b9129167" providerId="ADAL" clId="{36F4B7F9-6CA2-4D3E-9835-CE8372E19E43}" dt="2022-09-30T09:51:14.150" v="767" actId="478"/>
          <ac:picMkLst>
            <pc:docMk/>
            <pc:sldMk cId="2362295333" sldId="268"/>
            <ac:picMk id="8194" creationId="{00000000-0000-0000-0000-000000000000}"/>
          </ac:picMkLst>
        </pc:picChg>
      </pc:sldChg>
      <pc:sldChg chg="modSp add mod">
        <pc:chgData name="Gerdien Zijlstra" userId="549cefa1-1c18-4b44-93a6-d399b9129167" providerId="ADAL" clId="{36F4B7F9-6CA2-4D3E-9835-CE8372E19E43}" dt="2022-09-06T09:10:18.862" v="445" actId="6549"/>
        <pc:sldMkLst>
          <pc:docMk/>
          <pc:sldMk cId="2288149814" sldId="269"/>
        </pc:sldMkLst>
        <pc:spChg chg="mod">
          <ac:chgData name="Gerdien Zijlstra" userId="549cefa1-1c18-4b44-93a6-d399b9129167" providerId="ADAL" clId="{36F4B7F9-6CA2-4D3E-9835-CE8372E19E43}" dt="2022-09-06T09:10:18.862" v="445" actId="6549"/>
          <ac:spMkLst>
            <pc:docMk/>
            <pc:sldMk cId="2288149814" sldId="269"/>
            <ac:spMk id="10243" creationId="{00000000-0000-0000-0000-000000000000}"/>
          </ac:spMkLst>
        </pc:spChg>
      </pc:sldChg>
      <pc:sldChg chg="new del">
        <pc:chgData name="Gerdien Zijlstra" userId="549cefa1-1c18-4b44-93a6-d399b9129167" providerId="ADAL" clId="{36F4B7F9-6CA2-4D3E-9835-CE8372E19E43}" dt="2022-09-06T08:11:24.410" v="22" actId="680"/>
        <pc:sldMkLst>
          <pc:docMk/>
          <pc:sldMk cId="2648681553" sldId="269"/>
        </pc:sldMkLst>
      </pc:sldChg>
      <pc:sldChg chg="modSp new mod">
        <pc:chgData name="Gerdien Zijlstra" userId="549cefa1-1c18-4b44-93a6-d399b9129167" providerId="ADAL" clId="{36F4B7F9-6CA2-4D3E-9835-CE8372E19E43}" dt="2022-09-06T09:12:46.602" v="766" actId="27636"/>
        <pc:sldMkLst>
          <pc:docMk/>
          <pc:sldMk cId="1043668105" sldId="270"/>
        </pc:sldMkLst>
        <pc:spChg chg="mod">
          <ac:chgData name="Gerdien Zijlstra" userId="549cefa1-1c18-4b44-93a6-d399b9129167" providerId="ADAL" clId="{36F4B7F9-6CA2-4D3E-9835-CE8372E19E43}" dt="2022-09-06T08:25:53.381" v="156" actId="20577"/>
          <ac:spMkLst>
            <pc:docMk/>
            <pc:sldMk cId="1043668105" sldId="270"/>
            <ac:spMk id="2" creationId="{2871DB11-66E7-88CE-DA01-CB5862EF8C66}"/>
          </ac:spMkLst>
        </pc:spChg>
        <pc:spChg chg="mod">
          <ac:chgData name="Gerdien Zijlstra" userId="549cefa1-1c18-4b44-93a6-d399b9129167" providerId="ADAL" clId="{36F4B7F9-6CA2-4D3E-9835-CE8372E19E43}" dt="2022-09-06T09:12:46.602" v="766" actId="27636"/>
          <ac:spMkLst>
            <pc:docMk/>
            <pc:sldMk cId="1043668105" sldId="270"/>
            <ac:spMk id="3" creationId="{1FF7DCBB-838A-A103-B6AB-6984096CDA4D}"/>
          </ac:spMkLst>
        </pc:spChg>
      </pc:sldChg>
    </pc:docChg>
  </pc:docChgLst>
  <pc:docChgLst>
    <pc:chgData name="Gerdien Zijlstra" userId="549cefa1-1c18-4b44-93a6-d399b9129167" providerId="ADAL" clId="{110B78E2-9851-4C00-910B-FAB00DC82EC2}"/>
    <pc:docChg chg="delSld">
      <pc:chgData name="Gerdien Zijlstra" userId="549cefa1-1c18-4b44-93a6-d399b9129167" providerId="ADAL" clId="{110B78E2-9851-4C00-910B-FAB00DC82EC2}" dt="2022-09-12T08:53:57.853" v="0" actId="47"/>
      <pc:docMkLst>
        <pc:docMk/>
      </pc:docMkLst>
      <pc:sldChg chg="del">
        <pc:chgData name="Gerdien Zijlstra" userId="549cefa1-1c18-4b44-93a6-d399b9129167" providerId="ADAL" clId="{110B78E2-9851-4C00-910B-FAB00DC82EC2}" dt="2022-09-12T08:53:57.853" v="0" actId="47"/>
        <pc:sldMkLst>
          <pc:docMk/>
          <pc:sldMk cId="2288149814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5C58B-83BF-44FC-8895-7F01D5ABDDBF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1E1CA-0619-4294-95B7-5187141EA5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85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877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49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68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61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421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428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78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49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82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88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98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99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00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19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37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iekeuze123.nl/begrippenlijst/fixusopleid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duo.nl/particulier/" TargetMode="External"/><Relationship Id="rId7" Type="http://schemas.openxmlformats.org/officeDocument/2006/relationships/hyperlink" Target="https://www.tussenjaarkenniscentrum.nl/" TargetMode="External"/><Relationship Id="rId2" Type="http://schemas.openxmlformats.org/officeDocument/2006/relationships/hyperlink" Target="https://www.studiekeuze123.nl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studeermeteenplan.nl/" TargetMode="External"/><Relationship Id="rId5" Type="http://schemas.openxmlformats.org/officeDocument/2006/relationships/hyperlink" Target="https://www.nibud.nl/onderwerpen/kinderen-en-jongeren/studeren/" TargetMode="External"/><Relationship Id="rId4" Type="http://schemas.openxmlformats.org/officeDocument/2006/relationships/hyperlink" Target="https://www.duo.nl/particulier/studiefinancierin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uo.nl/particulier/studiefinanciering/" TargetMode="External"/><Relationship Id="rId2" Type="http://schemas.openxmlformats.org/officeDocument/2006/relationships/hyperlink" Target="https://www.nibud.nl/onderwerpen/kinderen-en-jongeren/studere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uo.nl/webinar/studiefinanciering-hoger-onderwijs-de-praktische-zaken.j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924175"/>
            <a:ext cx="8842375" cy="3671888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6000" b="1" dirty="0">
                <a:latin typeface="Arial" charset="0"/>
                <a:cs typeface="Arial" charset="0"/>
              </a:rPr>
              <a:t>Loopbaanoriëntatie </a:t>
            </a:r>
            <a:br>
              <a:rPr lang="nl-NL" altLang="nl-NL" sz="6000" b="1" dirty="0">
                <a:latin typeface="Arial" charset="0"/>
                <a:cs typeface="Arial" charset="0"/>
              </a:rPr>
            </a:br>
            <a:r>
              <a:rPr lang="nl-NL" altLang="nl-NL" sz="6000" b="1" dirty="0">
                <a:latin typeface="Arial" charset="0"/>
                <a:cs typeface="Arial" charset="0"/>
              </a:rPr>
              <a:t>in 5 VWO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/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5149669" y="6093296"/>
            <a:ext cx="38163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1600" dirty="0">
                <a:latin typeface="Calibri" panose="020F0502020204030204" pitchFamily="34" charset="0"/>
              </a:rPr>
              <a:t>Gerdien Zijlstra decaan vwo</a:t>
            </a:r>
          </a:p>
        </p:txBody>
      </p:sp>
      <p:pic>
        <p:nvPicPr>
          <p:cNvPr id="3081" name="Picture 14" descr="M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04813"/>
            <a:ext cx="4281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52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28600"/>
            <a:ext cx="851884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600" b="1" dirty="0">
                <a:latin typeface="Arial" charset="0"/>
                <a:cs typeface="Arial" charset="0"/>
              </a:rPr>
              <a:t>Loopbaanoriëntatie in 5 VWO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79512" y="1605104"/>
            <a:ext cx="8280920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90588" lvl="2"/>
            <a:r>
              <a:rPr lang="nl-NL" altLang="nl-NL" sz="2400" dirty="0">
                <a:latin typeface="Arial" charset="0"/>
                <a:cs typeface="Arial" charset="0"/>
              </a:rPr>
              <a:t>LOB-activiteiten:</a:t>
            </a:r>
            <a:br>
              <a:rPr lang="nl-NL" altLang="nl-NL" sz="2400" dirty="0">
                <a:latin typeface="Arial" charset="0"/>
                <a:cs typeface="Arial" charset="0"/>
              </a:rPr>
            </a:br>
            <a:endParaRPr lang="nl-NL" altLang="nl-NL" sz="2400" dirty="0">
              <a:latin typeface="Arial" charset="0"/>
              <a:cs typeface="Arial" charset="0"/>
            </a:endParaRP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 charset="0"/>
                <a:cs typeface="Arial" charset="0"/>
              </a:rPr>
              <a:t>Afronden LOB 4VWO</a:t>
            </a: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 charset="0"/>
                <a:cs typeface="Arial" charset="0"/>
              </a:rPr>
              <a:t>Open dagen</a:t>
            </a: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 charset="0"/>
                <a:cs typeface="Arial" charset="0"/>
              </a:rPr>
              <a:t>Proef studeren</a:t>
            </a: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 charset="0"/>
                <a:cs typeface="Arial" charset="0"/>
              </a:rPr>
              <a:t>Beroepenmarkt 15 november</a:t>
            </a:r>
          </a:p>
          <a:p>
            <a:pPr marL="1690688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 charset="0"/>
                <a:cs typeface="Arial" charset="0"/>
              </a:rPr>
              <a:t>gesprekken coach en decaan</a:t>
            </a: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 charset="0"/>
                <a:cs typeface="Arial" charset="0"/>
              </a:rPr>
              <a:t>…</a:t>
            </a:r>
            <a:br>
              <a:rPr lang="nl-NL" altLang="nl-NL" sz="2400" dirty="0">
                <a:latin typeface="Arial" charset="0"/>
                <a:cs typeface="Arial" charset="0"/>
              </a:rPr>
            </a:br>
            <a:endParaRPr lang="nl-NL" altLang="nl-NL" sz="2400" b="1" dirty="0">
              <a:latin typeface="Arial" charset="0"/>
              <a:cs typeface="Arial" charset="0"/>
            </a:endParaRPr>
          </a:p>
          <a:p>
            <a:pPr marL="1233488" lvl="2" indent="-342900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rgbClr val="FF0000"/>
                </a:solidFill>
                <a:latin typeface="Arial" charset="0"/>
                <a:cs typeface="Arial" charset="0"/>
              </a:rPr>
              <a:t>Aanvragen</a:t>
            </a:r>
            <a:r>
              <a:rPr lang="nl-NL" altLang="nl-NL" sz="2400" dirty="0">
                <a:latin typeface="Arial" charset="0"/>
                <a:cs typeface="Arial" charset="0"/>
              </a:rPr>
              <a:t> van bezoeken open dagen/ </a:t>
            </a:r>
            <a:r>
              <a:rPr lang="nl-NL" altLang="nl-NL" sz="2400" dirty="0" err="1">
                <a:latin typeface="Arial" charset="0"/>
                <a:cs typeface="Arial" charset="0"/>
              </a:rPr>
              <a:t>proefstuderen</a:t>
            </a:r>
            <a:r>
              <a:rPr lang="nl-NL" altLang="nl-NL" sz="2400" dirty="0">
                <a:latin typeface="Arial" charset="0"/>
                <a:cs typeface="Arial" charset="0"/>
              </a:rPr>
              <a:t> bij de DECAAN</a:t>
            </a:r>
            <a:br>
              <a:rPr lang="nl-NL" altLang="nl-NL" sz="2400" dirty="0">
                <a:latin typeface="Arial" charset="0"/>
                <a:cs typeface="Arial" charset="0"/>
              </a:rPr>
            </a:br>
            <a:r>
              <a:rPr lang="nl-NL" altLang="nl-NL" sz="2400" dirty="0">
                <a:latin typeface="Arial" charset="0"/>
                <a:cs typeface="Arial" charset="0"/>
              </a:rPr>
              <a:t>(met verzuimformulier en bewijs van aanmelden + niet op een </a:t>
            </a:r>
            <a:r>
              <a:rPr lang="nl-NL" altLang="nl-NL" sz="2400" dirty="0" err="1">
                <a:latin typeface="Arial" charset="0"/>
                <a:cs typeface="Arial" charset="0"/>
              </a:rPr>
              <a:t>toetsdag</a:t>
            </a:r>
            <a:r>
              <a:rPr lang="nl-NL" altLang="nl-NL" sz="2400" dirty="0">
                <a:latin typeface="Arial" charset="0"/>
                <a:cs typeface="Arial" charset="0"/>
              </a:rPr>
              <a:t>)</a:t>
            </a:r>
          </a:p>
          <a:p>
            <a:pPr marL="1233488" lvl="2" indent="-342900">
              <a:buFont typeface="Arial" panose="020B0604020202020204" pitchFamily="34" charset="0"/>
              <a:buChar char="•"/>
            </a:pPr>
            <a:endParaRPr lang="nl-NL" altLang="nl-NL" sz="2400" b="1" dirty="0">
              <a:latin typeface="Arial" charset="0"/>
              <a:cs typeface="Arial" charset="0"/>
            </a:endParaRPr>
          </a:p>
        </p:txBody>
      </p:sp>
      <p:pic>
        <p:nvPicPr>
          <p:cNvPr id="6148" name="Picture 6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947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>
            <a:normAutofit fontScale="90000"/>
          </a:bodyPr>
          <a:lstStyle/>
          <a:p>
            <a:r>
              <a:rPr lang="nl-NL" altLang="nl-NL" sz="3200" b="1" dirty="0">
                <a:latin typeface="Arial" charset="0"/>
                <a:cs typeface="Arial" charset="0"/>
              </a:rPr>
              <a:t>Waarom is LOB belangrijk in 5 VWO</a:t>
            </a:r>
            <a:br>
              <a:rPr lang="nl-NL" altLang="nl-NL" sz="3200" b="1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nl-NL" altLang="nl-NL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2160590"/>
            <a:ext cx="6347714" cy="4087810"/>
          </a:xfrm>
        </p:spPr>
        <p:txBody>
          <a:bodyPr rtlCol="0">
            <a:normAutofit fontScale="92500" lnSpcReduction="10000"/>
          </a:bodyPr>
          <a:lstStyle/>
          <a:p>
            <a:pPr marL="365125" lvl="1" indent="0">
              <a:buNone/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Ontwikkelingen hoger onderwijs</a:t>
            </a:r>
          </a:p>
          <a:p>
            <a:pPr marL="895350" lvl="1" indent="-530225"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studievoorschot </a:t>
            </a:r>
          </a:p>
          <a:p>
            <a:pPr marL="895350" lvl="1" indent="-530225"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decentrale selectie, vaak cijferlijst 5 vwo</a:t>
            </a:r>
          </a:p>
          <a:p>
            <a:pPr marL="895350" lvl="1" indent="-530225">
              <a:defRPr/>
            </a:pP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januari uiterlijk aanmelden</a:t>
            </a:r>
          </a:p>
          <a:p>
            <a:pPr marL="895350" lvl="1" indent="-530225"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toelatingseisen, kijk bij studie zelf</a:t>
            </a:r>
          </a:p>
          <a:p>
            <a:pPr marL="895350" lvl="1" indent="-530225"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bachelor / master</a:t>
            </a:r>
          </a:p>
          <a:p>
            <a:pPr marL="895350" lvl="1" indent="-530225"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bindend negatief studieadvies (ook in jaar twee)</a:t>
            </a:r>
          </a:p>
          <a:p>
            <a:pPr marL="365760" lvl="1" indent="0">
              <a:defRPr/>
            </a:pPr>
            <a:endParaRPr lang="nl-NL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		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9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61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nl-N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Decentrale selectie of </a:t>
            </a:r>
            <a:r>
              <a:rPr lang="nl-NL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fixusstudies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09598" y="2160590"/>
            <a:ext cx="7778825" cy="4508770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nl-NL" sz="3600" dirty="0"/>
              <a:t>Hogescholen en universiteiten selecteren zelf studenten voor hun lotingsstudies. Dit heet decentrale selectie. </a:t>
            </a:r>
          </a:p>
          <a:p>
            <a:pPr marL="114300" indent="0">
              <a:buNone/>
            </a:pPr>
            <a:endParaRPr lang="nl-NL" sz="3600" dirty="0"/>
          </a:p>
          <a:p>
            <a:pPr marL="114300" indent="0">
              <a:buNone/>
            </a:pPr>
            <a:r>
              <a:rPr lang="nl-NL" sz="3600" dirty="0"/>
              <a:t>Er wordt dan niet meer alleen gekeken naar je gemiddelde cijfer. Belangrijk zijn ook je motivatie, persoonlijkheid en eerdere schoolprestaties. </a:t>
            </a:r>
          </a:p>
          <a:p>
            <a:pPr marL="114300" indent="0">
              <a:buNone/>
            </a:pPr>
            <a:endParaRPr lang="nl-NL" sz="3600" dirty="0"/>
          </a:p>
          <a:p>
            <a:pPr marL="114300" indent="0">
              <a:buNone/>
            </a:pPr>
            <a:r>
              <a:rPr lang="nl-NL" sz="3600" dirty="0"/>
              <a:t>De onderwijsinstelling bepaalt wat de selectiecriteria precies zijn. Zo wordt de kans groter dat de juiste student op de juiste plek komt.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sz="3600" dirty="0">
                <a:solidFill>
                  <a:srgbClr val="FF0000"/>
                </a:solidFill>
              </a:rPr>
              <a:t>Aanmelden uiterlijk 15 januari 2024</a:t>
            </a:r>
          </a:p>
          <a:p>
            <a:pPr marL="114300" indent="0">
              <a:buNone/>
            </a:pPr>
            <a:r>
              <a:rPr lang="nl-NL" sz="3600" dirty="0">
                <a:solidFill>
                  <a:srgbClr val="FF0000"/>
                </a:solidFill>
              </a:rPr>
              <a:t>Beslissing 15 april 2024 (dus voor examenuitslag)</a:t>
            </a:r>
          </a:p>
          <a:p>
            <a:pPr marL="114300" indent="0">
              <a:buNone/>
            </a:pPr>
            <a:r>
              <a:rPr lang="nl-NL" sz="3600" dirty="0">
                <a:solidFill>
                  <a:srgbClr val="FF0000"/>
                </a:solidFill>
                <a:hlinkClick r:id="rId2"/>
              </a:rPr>
              <a:t>studiekeuze 123</a:t>
            </a:r>
            <a:endParaRPr lang="nl-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0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28600"/>
            <a:ext cx="859085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600" b="1" dirty="0">
                <a:latin typeface="Arial" charset="0"/>
                <a:cs typeface="Arial" charset="0"/>
              </a:rPr>
              <a:t>Belangrijke sites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67544" y="1556792"/>
            <a:ext cx="7391400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nl-NL" sz="2800" dirty="0">
                <a:latin typeface="Arial" charset="0"/>
                <a:cs typeface="Arial" charset="0"/>
              </a:rPr>
              <a:t>Algemene informatie </a:t>
            </a:r>
            <a:r>
              <a:rPr lang="nl-NL" sz="2800" dirty="0">
                <a:solidFill>
                  <a:srgbClr val="FF0000"/>
                </a:solidFill>
                <a:hlinkClick r:id="rId2"/>
              </a:rPr>
              <a:t>studiekeuze 123</a:t>
            </a:r>
            <a:endParaRPr lang="nl-NL" sz="2800" dirty="0">
              <a:solidFill>
                <a:srgbClr val="FF0000"/>
              </a:solidFill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 dirty="0">
                <a:latin typeface="Arial" charset="0"/>
                <a:cs typeface="Arial" charset="0"/>
              </a:rPr>
              <a:t>DUO </a:t>
            </a:r>
            <a:r>
              <a:rPr lang="nl-NL" altLang="nl-NL" sz="2600" dirty="0" err="1">
                <a:latin typeface="Arial" charset="0"/>
                <a:cs typeface="Arial" charset="0"/>
                <a:hlinkClick r:id="rId3"/>
              </a:rPr>
              <a:t>duo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914400" lvl="1" indent="-5143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altLang="nl-NL" sz="2600" dirty="0">
                <a:latin typeface="Arial" charset="0"/>
                <a:cs typeface="Arial" charset="0"/>
                <a:hlinkClick r:id="rId4"/>
              </a:rPr>
              <a:t>voorschot studiefinanciering  (aanvullend)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914400" lvl="1" indent="-5143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altLang="nl-NL" sz="2600" dirty="0">
                <a:latin typeface="Arial" charset="0"/>
                <a:cs typeface="Arial" charset="0"/>
                <a:hlinkClick r:id="rId5"/>
              </a:rPr>
              <a:t>selectie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 dirty="0">
                <a:latin typeface="Arial" charset="0"/>
                <a:cs typeface="Arial" charset="0"/>
                <a:hlinkClick r:id="rId2"/>
              </a:rPr>
              <a:t>studiekeuze123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 dirty="0">
                <a:latin typeface="Arial" charset="0"/>
                <a:cs typeface="Arial" charset="0"/>
                <a:hlinkClick r:id="rId6"/>
              </a:rPr>
              <a:t>Studeermeteenplan.nl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 dirty="0">
                <a:latin typeface="Arial" charset="0"/>
                <a:cs typeface="Arial" charset="0"/>
                <a:hlinkClick r:id="rId7"/>
              </a:rPr>
              <a:t>informatie tussenjaar</a:t>
            </a:r>
            <a:endParaRPr lang="nl-NL" altLang="nl-NL" sz="2800" dirty="0">
              <a:latin typeface="Arial" charset="0"/>
              <a:cs typeface="Arial" charset="0"/>
            </a:endParaRPr>
          </a:p>
        </p:txBody>
      </p:sp>
      <p:pic>
        <p:nvPicPr>
          <p:cNvPr id="11268" name="Picture 7" descr="logo_Montaign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865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kost studeren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91D0086-F4A5-9032-7D12-E60532B33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Je kunt alvast informatie vinden over studiefinanciering op de volgende sites</a:t>
            </a:r>
          </a:p>
          <a:p>
            <a:r>
              <a:rPr lang="nl-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Nibud</a:t>
            </a:r>
            <a:endParaRPr lang="nl-NL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hlinkClick r:id="rId3"/>
              </a:rPr>
              <a:t>https://duo.nl/particulier/studiefinanciering/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229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4E1CF-2F7C-4933-866C-7C5B18A5C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7376368" cy="1320800"/>
          </a:xfrm>
        </p:spPr>
        <p:txBody>
          <a:bodyPr anchor="t">
            <a:normAutofit/>
          </a:bodyPr>
          <a:lstStyle/>
          <a:p>
            <a:r>
              <a:rPr lang="nl-NL" dirty="0"/>
              <a:t>Voorlichting over studiefinanciering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A33C41-7AAB-4E92-AA98-6E4130267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165395"/>
            <a:ext cx="7201139" cy="40830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sz="4500" dirty="0">
                <a:hlinkClick r:id="rId2"/>
              </a:rPr>
              <a:t>terugkijken </a:t>
            </a:r>
            <a:r>
              <a:rPr lang="nl-NL" sz="4500" dirty="0" err="1">
                <a:hlinkClick r:id="rId2"/>
              </a:rPr>
              <a:t>webinar</a:t>
            </a:r>
            <a:r>
              <a:rPr lang="nl-NL" sz="4500" dirty="0">
                <a:hlinkClick r:id="rId2"/>
              </a:rPr>
              <a:t> studiefinanciering 19 april 2022</a:t>
            </a:r>
            <a:endParaRPr lang="nl-NL" sz="4500" dirty="0"/>
          </a:p>
          <a:p>
            <a:pPr marL="0" indent="0" algn="l">
              <a:buNone/>
            </a:pPr>
            <a:r>
              <a:rPr lang="nl-NL" sz="45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Waar gaat dit </a:t>
            </a:r>
            <a:r>
              <a:rPr lang="nl-NL" sz="4500" b="1" i="0" dirty="0" err="1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webinar</a:t>
            </a:r>
            <a:r>
              <a:rPr lang="nl-NL" sz="45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 over?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Hoe regel ik een OV-chipkaart?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Hoe activeer ik mijn studentenreisrecht?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Wat gebeurt er als ik eerder stop met studeren?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Hoe vraag ik studiefinanciering aan?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Wanneer moet ik studiefinanciering aanvragen?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Hoe zit het met het terugbetalen van een lening?</a:t>
            </a:r>
            <a:br>
              <a:rPr lang="nl-NL" sz="36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36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5336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1DB11-66E7-88CE-DA01-CB5862EF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 je dus doen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F7DCBB-838A-A103-B6AB-6984096CD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8066857" cy="4292746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Vul opnieuw de opdracht “Oriëntatiemeter” in </a:t>
            </a:r>
          </a:p>
          <a:p>
            <a:r>
              <a:rPr lang="nl-NL" dirty="0"/>
              <a:t>Kijk naar meeloopdagen en </a:t>
            </a:r>
            <a:r>
              <a:rPr lang="nl-NL" dirty="0" err="1"/>
              <a:t>proefstudeerdagen</a:t>
            </a:r>
            <a:r>
              <a:rPr lang="nl-NL" dirty="0"/>
              <a:t> (en eventueel open dagen) en plan deze</a:t>
            </a:r>
          </a:p>
          <a:p>
            <a:r>
              <a:rPr lang="nl-NL" dirty="0"/>
              <a:t>Maak gebruik van de informatie die je wordt aangeboden op de Studie- en Beroepenmarkt</a:t>
            </a:r>
          </a:p>
          <a:p>
            <a:r>
              <a:rPr lang="nl-NL" dirty="0"/>
              <a:t>Investeer tijd in het onderzoeken van wat verschillende studies inhouden</a:t>
            </a:r>
          </a:p>
          <a:p>
            <a:r>
              <a:rPr lang="nl-NL" dirty="0"/>
              <a:t>Praat erover met je mentor, ouders en decaan</a:t>
            </a:r>
          </a:p>
          <a:p>
            <a:r>
              <a:rPr lang="nl-NL" dirty="0"/>
              <a:t>…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Zorg dat je aan het einde van het jaar een shortlist hebt van mogelijke studies (of tussenjaarplan)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36681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86f713-d445-460d-aef8-598269fb8bef" xsi:nil="true"/>
    <lcf76f155ced4ddcb4097134ff3c332f xmlns="19086337-c262-4a4c-8dfc-2a6cade4723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C009B5D4359549A24F3F72A340BC2D" ma:contentTypeVersion="14" ma:contentTypeDescription="Een nieuw document maken." ma:contentTypeScope="" ma:versionID="cc0e0dd53fb06aa021d76ab67ba80299">
  <xsd:schema xmlns:xsd="http://www.w3.org/2001/XMLSchema" xmlns:xs="http://www.w3.org/2001/XMLSchema" xmlns:p="http://schemas.microsoft.com/office/2006/metadata/properties" xmlns:ns2="19086337-c262-4a4c-8dfc-2a6cade47238" xmlns:ns3="8786f713-d445-460d-aef8-598269fb8bef" targetNamespace="http://schemas.microsoft.com/office/2006/metadata/properties" ma:root="true" ma:fieldsID="165aceb6924e8786f48936e2f1fd1eeb" ns2:_="" ns3:_="">
    <xsd:import namespace="19086337-c262-4a4c-8dfc-2a6cade47238"/>
    <xsd:import namespace="8786f713-d445-460d-aef8-598269fb8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86337-c262-4a4c-8dfc-2a6cade47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47e29f20-03ed-426b-ba23-780e5625f2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6f713-d445-460d-aef8-598269fb8bef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348dcf73-c2f3-425f-9edd-2021dc1be3fb}" ma:internalName="TaxCatchAll" ma:showField="CatchAllData" ma:web="8786f713-d445-460d-aef8-598269fb8b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40E85E-A4E8-42F0-8AAE-46E23ECBAFFE}">
  <ds:schemaRefs>
    <ds:schemaRef ds:uri="http://schemas.microsoft.com/office/2006/metadata/properties"/>
    <ds:schemaRef ds:uri="http://schemas.microsoft.com/office/infopath/2007/PartnerControls"/>
    <ds:schemaRef ds:uri="8786f713-d445-460d-aef8-598269fb8bef"/>
    <ds:schemaRef ds:uri="19086337-c262-4a4c-8dfc-2a6cade47238"/>
  </ds:schemaRefs>
</ds:datastoreItem>
</file>

<file path=customXml/itemProps2.xml><?xml version="1.0" encoding="utf-8"?>
<ds:datastoreItem xmlns:ds="http://schemas.openxmlformats.org/officeDocument/2006/customXml" ds:itemID="{DA76989D-08BC-45E4-BED9-DE9BD7C0AD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7166A8-0570-4DF1-8CD6-2BB813C17E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086337-c262-4a4c-8dfc-2a6cade47238"/>
    <ds:schemaRef ds:uri="8786f713-d445-460d-aef8-598269fb8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385</TotalTime>
  <Words>371</Words>
  <Application>Microsoft Office PowerPoint</Application>
  <PresentationFormat>Diavoorstelling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6" baseType="lpstr">
      <vt:lpstr>Arial</vt:lpstr>
      <vt:lpstr>Calibri</vt:lpstr>
      <vt:lpstr>Lato</vt:lpstr>
      <vt:lpstr>Tahoma</vt:lpstr>
      <vt:lpstr>Trebuchet MS</vt:lpstr>
      <vt:lpstr>Wingdings</vt:lpstr>
      <vt:lpstr>Wingdings 3</vt:lpstr>
      <vt:lpstr>Facet</vt:lpstr>
      <vt:lpstr>Loopbaanoriëntatie  in 5 VWO</vt:lpstr>
      <vt:lpstr>Loopbaanoriëntatie in 5 VWO</vt:lpstr>
      <vt:lpstr>Waarom is LOB belangrijk in 5 VWO </vt:lpstr>
      <vt:lpstr>Decentrale selectie of fixusstudies</vt:lpstr>
      <vt:lpstr>Belangrijke sites</vt:lpstr>
      <vt:lpstr>Wat kost studeren</vt:lpstr>
      <vt:lpstr>Voorlichting over studiefinanciering</vt:lpstr>
      <vt:lpstr>Wat ga je dus doen</vt:lpstr>
    </vt:vector>
  </TitlesOfParts>
  <Company>Esloo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Loopbaanoriëntatie  in de  examenklas</dc:title>
  <dc:creator>Gerdien Zijlstra</dc:creator>
  <cp:lastModifiedBy>Gerdien Zijlstra</cp:lastModifiedBy>
  <cp:revision>24</cp:revision>
  <dcterms:created xsi:type="dcterms:W3CDTF">2016-08-22T12:50:35Z</dcterms:created>
  <dcterms:modified xsi:type="dcterms:W3CDTF">2022-09-30T09:53:39Z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0x010100C4C009B5D4359549A24F3F72A340BC2D</vt:lpwstr>
  </property>
  <property fmtid="{D5CDD505-2E9C-101B-9397-08002B2CF9AE}" pid="3" name="Order">
    <vt:r8>599600</vt:r8>
  </property>
  <property fmtid="{D5CDD505-2E9C-101B-9397-08002B2CF9AE}" pid="4" name="MediaServiceImageTags">
    <vt:lpwstr/>
  </property>
</Properties>
</file>